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7" r:id="rId4"/>
    <p:sldMasterId id="2147483699" r:id="rId5"/>
    <p:sldMasterId id="2147483711" r:id="rId6"/>
  </p:sldMasterIdLst>
  <p:notesMasterIdLst>
    <p:notesMasterId r:id="rId23"/>
  </p:notesMasterIdLst>
  <p:sldIdLst>
    <p:sldId id="258" r:id="rId7"/>
    <p:sldId id="473" r:id="rId8"/>
    <p:sldId id="437" r:id="rId9"/>
    <p:sldId id="482" r:id="rId10"/>
    <p:sldId id="476" r:id="rId11"/>
    <p:sldId id="447" r:id="rId12"/>
    <p:sldId id="477" r:id="rId13"/>
    <p:sldId id="478" r:id="rId14"/>
    <p:sldId id="475" r:id="rId15"/>
    <p:sldId id="462" r:id="rId16"/>
    <p:sldId id="454" r:id="rId17"/>
    <p:sldId id="472" r:id="rId18"/>
    <p:sldId id="474" r:id="rId19"/>
    <p:sldId id="484" r:id="rId20"/>
    <p:sldId id="483" r:id="rId21"/>
    <p:sldId id="281" r:id="rId22"/>
  </p:sldIdLst>
  <p:sldSz cx="12192000" cy="6858000"/>
  <p:notesSz cx="6808788" cy="9940925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FFFF"/>
    <a:srgbClr val="CCECFF"/>
    <a:srgbClr val="CCFF99"/>
    <a:srgbClr val="E53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84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DE028-46DD-4C95-81C4-94414EB80FCA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2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17DEF-F6D2-40F7-BA70-04C6953E9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0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7DEF-F6D2-40F7-BA70-04C6953E9E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45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7DEF-F6D2-40F7-BA70-04C6953E9E5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4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7DEF-F6D2-40F7-BA70-04C6953E9E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7DEF-F6D2-40F7-BA70-04C6953E9E5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7DEF-F6D2-40F7-BA70-04C6953E9E5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7DEF-F6D2-40F7-BA70-04C6953E9E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4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7DEF-F6D2-40F7-BA70-04C6953E9E5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4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7DEF-F6D2-40F7-BA70-04C6953E9E5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4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7DEF-F6D2-40F7-BA70-04C6953E9E5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4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7DEF-F6D2-40F7-BA70-04C6953E9E5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4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019918\AppData\Local\Temp\Rar$DRa0.522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980728"/>
            <a:ext cx="111745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79776" y="1196752"/>
            <a:ext cx="8112224" cy="475252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2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800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522449758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37643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45398"/>
      </p:ext>
    </p:extLst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73053" y="6424034"/>
            <a:ext cx="19833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7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eaLnBrk="0" hangingPunct="0"/>
            <a:fld id="{8E730068-F805-43B7-8A8E-3E2DB17E4B45}" type="slidenum">
              <a:rPr>
                <a:solidFill>
                  <a:srgbClr val="FFFFFF"/>
                </a:solidFill>
              </a:rPr>
              <a:pPr eaLnBrk="0" hangingPunct="0"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4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832102" y="1309688"/>
            <a:ext cx="9063567" cy="485616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32102" y="6424034"/>
            <a:ext cx="906356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7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7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7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7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7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876504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019918\AppData\Local\Temp\Rar$DRa0.522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981075"/>
            <a:ext cx="11174412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9875" y="1196975"/>
            <a:ext cx="8112125" cy="475297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65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506538" y="0"/>
            <a:ext cx="10685462" cy="6207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1487488" y="0"/>
            <a:ext cx="0" cy="6207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0" y="620713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FEF4-C504-4AA5-8E54-5942F97B8F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520E-DC10-4505-B495-69F578D16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86334"/>
      </p:ext>
    </p:extLst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8233416">
            <a:off x="11331575" y="6346825"/>
            <a:ext cx="1285875" cy="603250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65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876800" y="-21590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506538" y="0"/>
            <a:ext cx="10685462" cy="6207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1487488" y="0"/>
            <a:ext cx="0" cy="6207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0" y="620713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12" name="Rectangle 78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13" name="Rectangle 79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dirty="0" smtClean="0">
                  <a:solidFill>
                    <a:prstClr val="white"/>
                  </a:solidFill>
                  <a:latin typeface="Arial Narrow" pitchFamily="34" charset="0"/>
                </a:rPr>
                <a:t>    Автоматизация АО «Газпром газораспределение Оренбург»</a:t>
              </a:r>
              <a:endParaRPr lang="ru-RU" altLang="ru-RU" sz="1600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14" name="Line 80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335" y="1"/>
            <a:ext cx="9605964" cy="108012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0898188" y="6308725"/>
            <a:ext cx="1246187" cy="503238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FB46B581-9312-46F0-9CB4-5C9EEF154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63599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9427-AB92-4EC4-87D7-0223262EFF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5F03-1DDC-46BF-AD5D-B28299EF5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294"/>
      </p:ext>
    </p:extLst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8233416">
            <a:off x="11331575" y="6346825"/>
            <a:ext cx="1285875" cy="603250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04813"/>
            <a:ext cx="10972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79C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65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06538" y="0"/>
            <a:ext cx="10685462" cy="6207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1487488" y="0"/>
            <a:ext cx="0" cy="6207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0" y="620713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8A04-BBF3-4EE0-BE60-B70280ACFC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8188" y="6308725"/>
            <a:ext cx="1246187" cy="503238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FFD410D9-9799-4877-9EB9-9C6D5B7DA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63314"/>
      </p:ext>
    </p:extLst>
  </p:cSld>
  <p:clrMapOvr>
    <a:masterClrMapping/>
  </p:clrMapOvr>
  <p:transition spd="med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8233416">
            <a:off x="11331575" y="6346825"/>
            <a:ext cx="1285875" cy="603250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0898188" y="6308725"/>
            <a:ext cx="1246187" cy="503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8814889-6A5F-4BB2-B208-D8FB961D4752}" type="slidenum">
              <a:rPr lang="ru-RU" sz="1300" smtClean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300" smtClean="0">
              <a:solidFill>
                <a:srgbClr val="89898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65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506538" y="0"/>
            <a:ext cx="10685462" cy="6207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>
            <a:off x="1487488" y="0"/>
            <a:ext cx="0" cy="6207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0" y="620713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1DAC-BBD7-4688-9B38-7E85995615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19282"/>
      </p:ext>
    </p:extLst>
  </p:cSld>
  <p:clrMapOvr>
    <a:masterClrMapping/>
  </p:clrMapOvr>
  <p:transition spd="med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 rot="8233416">
            <a:off x="11331575" y="6346825"/>
            <a:ext cx="1285875" cy="603250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04813"/>
            <a:ext cx="10972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79C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10898188" y="6308725"/>
            <a:ext cx="1246187" cy="503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4E705D8-4BB8-4B95-8FE1-DFA982785B68}" type="slidenum">
              <a:rPr lang="ru-RU" sz="1300" smtClean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300" smtClean="0">
              <a:solidFill>
                <a:srgbClr val="898989"/>
              </a:solidFill>
            </a:endParaRPr>
          </a:p>
        </p:txBody>
      </p:sp>
      <p:pic>
        <p:nvPicPr>
          <p:cNvPr id="6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65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506538" y="0"/>
            <a:ext cx="10685462" cy="6207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1487488" y="0"/>
            <a:ext cx="0" cy="6207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0" y="620713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2CD1-9E4F-410C-8E13-40B6C166F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93774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авнобедренный треугольник 13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335" y="1"/>
            <a:ext cx="9605964" cy="108012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7888" y="6309337"/>
            <a:ext cx="1246784" cy="502295"/>
          </a:xfrm>
        </p:spPr>
        <p:txBody>
          <a:bodyPr/>
          <a:lstStyle>
            <a:lvl1pPr>
              <a:defRPr sz="1300" baseline="0"/>
            </a:lvl1pPr>
          </a:lstStyle>
          <a:p>
            <a:fld id="{2F35BE21-19ED-4EC0-9872-EBC3F56409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876800" y="-21528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800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800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800"/>
          </a:p>
        </p:txBody>
      </p:sp>
      <p:grpSp>
        <p:nvGrpSpPr>
          <p:cNvPr id="18" name="Group 77"/>
          <p:cNvGrpSpPr/>
          <p:nvPr/>
        </p:nvGrpSpPr>
        <p:grpSpPr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19" name="Rectangle 78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20" name="Rectangle 79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r>
                <a:rPr lang="ru-RU" altLang="ru-RU" sz="1600" kern="1200" smtClean="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rPr>
                <a:t>    Автоматизация АО «Газпром газораспределение</a:t>
              </a:r>
              <a:r>
                <a:rPr lang="ru-RU" altLang="ru-RU" sz="1600" kern="1200" baseline="0" smtClean="0">
                  <a:solidFill>
                    <a:schemeClr val="bg1"/>
                  </a:solidFill>
                  <a:latin typeface="Arial Narrow" pitchFamily="34" charset="0"/>
                  <a:ea typeface="+mn-ea"/>
                  <a:cs typeface="+mn-cs"/>
                </a:rPr>
                <a:t> Оренбург»</a:t>
              </a:r>
              <a:endParaRPr lang="ru-RU" altLang="ru-RU" sz="1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1" name="Line 80"/>
            <p:cNvSpPr>
              <a:spLocks noChangeShapeType="1"/>
            </p:cNvSpPr>
            <p:nvPr/>
          </p:nvSpPr>
          <p:spPr bwMode="auto">
            <a:xfrm flipH="1"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922304150"/>
      </p:ext>
    </p:extLst>
  </p:cSld>
  <p:clrMapOvr>
    <a:masterClrMapping/>
  </p:clrMapOvr>
  <p:transition spd="med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7EC2-1712-4803-9319-4CE466EA9B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615A-E6EC-40F7-95A3-BB58C1573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95401"/>
      </p:ext>
    </p:extLst>
  </p:cSld>
  <p:clrMapOvr>
    <a:masterClrMapping/>
  </p:clrMapOvr>
  <p:transition spd="med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DA12-F87A-4158-9C06-4E90062457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557C-71FE-4A81-A157-E43189EC8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1756"/>
      </p:ext>
    </p:extLst>
  </p:cSld>
  <p:clrMapOvr>
    <a:masterClrMapping/>
  </p:clrMapOvr>
  <p:transition spd="med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4A5D-F151-483A-BEA5-7782DE071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B3CF-3CF9-4072-AACC-8DD5EE8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79248"/>
      </p:ext>
    </p:extLst>
  </p:cSld>
  <p:clrMapOvr>
    <a:masterClrMapping/>
  </p:clrMapOvr>
  <p:transition spd="med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C219-82C5-4FC1-8D0D-BAD5BDC358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B1CD-D836-4746-BA5C-0A4F8629C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05759"/>
      </p:ext>
    </p:extLst>
  </p:cSld>
  <p:clrMapOvr>
    <a:masterClrMapping/>
  </p:clrMapOvr>
  <p:transition spd="med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1C2E3-7F0A-440D-980C-CA5F105CAF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64FF-7B28-4B4F-902B-C885AD0CF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20395"/>
      </p:ext>
    </p:extLst>
  </p:cSld>
  <p:clrMapOvr>
    <a:masterClrMapping/>
  </p:clrMapOvr>
  <p:transition spd="med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019918\AppData\Local\Temp\Rar$DRa0.522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981075"/>
            <a:ext cx="11174412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9875" y="1196975"/>
            <a:ext cx="8112125" cy="475297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65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506538" y="0"/>
            <a:ext cx="10685462" cy="6207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1487488" y="0"/>
            <a:ext cx="0" cy="6207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0" y="620713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FEF4-C504-4AA5-8E54-5942F97B8F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520E-DC10-4505-B495-69F578D16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44137"/>
      </p:ext>
    </p:extLst>
  </p:cSld>
  <p:clrMapOvr>
    <a:masterClrMapping/>
  </p:clrMapOvr>
  <p:transition spd="med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8233416">
            <a:off x="11331575" y="6346825"/>
            <a:ext cx="1285875" cy="603250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65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876800" y="-21590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506538" y="0"/>
            <a:ext cx="10685462" cy="6207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1487488" y="0"/>
            <a:ext cx="0" cy="6207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0" y="620713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12" name="Rectangle 78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13" name="Rectangle 79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dirty="0" smtClean="0">
                  <a:solidFill>
                    <a:prstClr val="white"/>
                  </a:solidFill>
                  <a:latin typeface="Arial Narrow" pitchFamily="34" charset="0"/>
                </a:rPr>
                <a:t>    Автоматизация АО «Газпром газораспределение Оренбург»</a:t>
              </a:r>
              <a:endParaRPr lang="ru-RU" altLang="ru-RU" sz="1600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14" name="Line 80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335" y="1"/>
            <a:ext cx="9605964" cy="108012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0898188" y="6308725"/>
            <a:ext cx="1246187" cy="503238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FB46B581-9312-46F0-9CB4-5C9EEF154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77275"/>
      </p:ext>
    </p:extLst>
  </p:cSld>
  <p:clrMapOvr>
    <a:masterClrMapping/>
  </p:clrMapOvr>
  <p:transition spd="med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9427-AB92-4EC4-87D7-0223262EFF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5F03-1DDC-46BF-AD5D-B28299EF5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77853"/>
      </p:ext>
    </p:extLst>
  </p:cSld>
  <p:clrMapOvr>
    <a:masterClrMapping/>
  </p:clrMapOvr>
  <p:transition spd="med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8233416">
            <a:off x="11331575" y="6346825"/>
            <a:ext cx="1285875" cy="603250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04813"/>
            <a:ext cx="10972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79C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65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06538" y="0"/>
            <a:ext cx="10685462" cy="6207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1487488" y="0"/>
            <a:ext cx="0" cy="6207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0" y="620713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8A04-BBF3-4EE0-BE60-B70280ACFC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8188" y="6308725"/>
            <a:ext cx="1246187" cy="503238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FFD410D9-9799-4877-9EB9-9C6D5B7DA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06105"/>
      </p:ext>
    </p:extLst>
  </p:cSld>
  <p:clrMapOvr>
    <a:masterClrMapping/>
  </p:clrMapOvr>
  <p:transition spd="med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8233416">
            <a:off x="11331575" y="6346825"/>
            <a:ext cx="1285875" cy="603250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0898188" y="6308725"/>
            <a:ext cx="1246187" cy="503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8814889-6A5F-4BB2-B208-D8FB961D4752}" type="slidenum">
              <a:rPr lang="ru-RU" sz="1300" smtClean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300" smtClean="0">
              <a:solidFill>
                <a:srgbClr val="89898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65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506538" y="0"/>
            <a:ext cx="10685462" cy="6207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>
            <a:off x="1487488" y="0"/>
            <a:ext cx="0" cy="6207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0" y="620713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1DAC-BBD7-4688-9B38-7E85995615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83879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56857"/>
      </p:ext>
    </p:extLst>
  </p:cSld>
  <p:clrMapOvr>
    <a:masterClrMapping/>
  </p:clrMapOvr>
  <p:transition spd="med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 rot="8233416">
            <a:off x="11331575" y="6346825"/>
            <a:ext cx="1285875" cy="603250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04813"/>
            <a:ext cx="10972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79C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10898188" y="6308725"/>
            <a:ext cx="1246187" cy="5032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4E705D8-4BB8-4B95-8FE1-DFA982785B68}" type="slidenum">
              <a:rPr lang="ru-RU" sz="1300" smtClean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300" smtClean="0">
              <a:solidFill>
                <a:srgbClr val="898989"/>
              </a:solidFill>
            </a:endParaRPr>
          </a:p>
        </p:txBody>
      </p:sp>
      <p:pic>
        <p:nvPicPr>
          <p:cNvPr id="6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65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506538" y="0"/>
            <a:ext cx="10685462" cy="6207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1487488" y="0"/>
            <a:ext cx="0" cy="6207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0" y="620713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2CD1-9E4F-410C-8E13-40B6C166F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60589"/>
      </p:ext>
    </p:extLst>
  </p:cSld>
  <p:clrMapOvr>
    <a:masterClrMapping/>
  </p:clrMapOvr>
  <p:transition spd="med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7EC2-1712-4803-9319-4CE466EA9B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615A-E6EC-40F7-95A3-BB58C1573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3957"/>
      </p:ext>
    </p:extLst>
  </p:cSld>
  <p:clrMapOvr>
    <a:masterClrMapping/>
  </p:clrMapOvr>
  <p:transition spd="med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DA12-F87A-4158-9C06-4E90062457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557C-71FE-4A81-A157-E43189EC8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37095"/>
      </p:ext>
    </p:extLst>
  </p:cSld>
  <p:clrMapOvr>
    <a:masterClrMapping/>
  </p:clrMapOvr>
  <p:transition spd="med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4A5D-F151-483A-BEA5-7782DE071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B3CF-3CF9-4072-AACC-8DD5EE8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6141"/>
      </p:ext>
    </p:extLst>
  </p:cSld>
  <p:clrMapOvr>
    <a:masterClrMapping/>
  </p:clrMapOvr>
  <p:transition spd="med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C219-82C5-4FC1-8D0D-BAD5BDC358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B1CD-D836-4746-BA5C-0A4F8629C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58976"/>
      </p:ext>
    </p:extLst>
  </p:cSld>
  <p:clrMapOvr>
    <a:masterClrMapping/>
  </p:clrMapOvr>
  <p:transition spd="med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1C2E3-7F0A-440D-980C-CA5F105CAF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64FF-7B28-4B4F-902B-C885AD0CF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13451"/>
      </p:ext>
    </p:extLst>
  </p:cSld>
  <p:clrMapOvr>
    <a:masterClrMapping/>
  </p:clrMapOvr>
  <p:transition spd="med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019918\AppData\Local\Temp\Rar$DRa0.522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980728"/>
            <a:ext cx="111745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79776" y="1196752"/>
            <a:ext cx="8112224" cy="475252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95516"/>
      </p:ext>
    </p:extLst>
  </p:cSld>
  <p:clrMapOvr>
    <a:masterClrMapping/>
  </p:clrMapOvr>
  <p:transition spd="med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авнобедренный треугольник 13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335" y="1"/>
            <a:ext cx="9605964" cy="108012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7888" y="6309337"/>
            <a:ext cx="1246784" cy="502295"/>
          </a:xfrm>
        </p:spPr>
        <p:txBody>
          <a:bodyPr/>
          <a:lstStyle>
            <a:lvl1pPr>
              <a:defRPr sz="1300" baseline="0"/>
            </a:lvl1pPr>
          </a:lstStyle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876800" y="-21528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8" name="Group 77"/>
          <p:cNvGrpSpPr/>
          <p:nvPr/>
        </p:nvGrpSpPr>
        <p:grpSpPr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19" name="Rectangle 78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20" name="Rectangle 79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r>
                <a:rPr lang="ru-RU" altLang="ru-RU" sz="1600" smtClean="0">
                  <a:solidFill>
                    <a:prstClr val="white"/>
                  </a:solidFill>
                  <a:latin typeface="Arial Narrow" pitchFamily="34" charset="0"/>
                </a:rPr>
                <a:t>    Автоматизация АО «Газпром газораспределение Оренбург»</a:t>
              </a:r>
              <a:endParaRPr lang="ru-RU" altLang="ru-RU" sz="16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21" name="Line 80"/>
            <p:cNvSpPr>
              <a:spLocks noChangeShapeType="1"/>
            </p:cNvSpPr>
            <p:nvPr/>
          </p:nvSpPr>
          <p:spPr bwMode="auto">
            <a:xfrm flipH="1"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498528"/>
      </p:ext>
    </p:extLst>
  </p:cSld>
  <p:clrMapOvr>
    <a:masterClrMapping/>
  </p:clrMapOvr>
  <p:transition spd="med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17957"/>
      </p:ext>
    </p:extLst>
  </p:cSld>
  <p:clrMapOvr>
    <a:masterClrMapping/>
  </p:clrMapOvr>
  <p:transition spd="med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609600" y="404664"/>
            <a:ext cx="109728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79C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7888" y="6309337"/>
            <a:ext cx="1246784" cy="502295"/>
          </a:xfrm>
        </p:spPr>
        <p:txBody>
          <a:bodyPr/>
          <a:lstStyle>
            <a:lvl1pPr>
              <a:defRPr sz="1300" baseline="0"/>
            </a:lvl1pPr>
          </a:lstStyle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98880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Заголовок 1"/>
          <p:cNvSpPr txBox="1"/>
          <p:nvPr/>
        </p:nvSpPr>
        <p:spPr>
          <a:xfrm>
            <a:off x="609600" y="404664"/>
            <a:ext cx="109728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79C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4400" smtClean="0"/>
              <a:t>Образец заголовка</a:t>
            </a:r>
            <a:endParaRPr lang="ru-RU" sz="440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7888" y="6309337"/>
            <a:ext cx="1246784" cy="502295"/>
          </a:xfrm>
        </p:spPr>
        <p:txBody>
          <a:bodyPr/>
          <a:lstStyle>
            <a:lvl1pPr>
              <a:defRPr sz="1300" baseline="0"/>
            </a:lvl1pPr>
          </a:lstStyle>
          <a:p>
            <a:fld id="{2F35BE21-19ED-4EC0-9872-EBC3F564099E}" type="slidenum">
              <a:rPr lang="ru-RU" smtClean="0"/>
              <a:t>‹#›</a:t>
            </a:fld>
            <a:endParaRPr lang="ru-RU"/>
          </a:p>
        </p:txBody>
      </p:sp>
      <p:pic>
        <p:nvPicPr>
          <p:cNvPr id="19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800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685129563"/>
      </p:ext>
    </p:extLst>
  </p:cSld>
  <p:clrMapOvr>
    <a:masterClrMapping/>
  </p:clrMapOvr>
  <p:transition spd="med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 txBox="1"/>
          <p:nvPr/>
        </p:nvSpPr>
        <p:spPr>
          <a:xfrm>
            <a:off x="10897888" y="6309337"/>
            <a:ext cx="1246784" cy="502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24824-B82B-402F-B4AB-4F90EC08C0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1465"/>
      </p:ext>
    </p:extLst>
  </p:cSld>
  <p:clrMapOvr>
    <a:masterClrMapping/>
  </p:clrMapOvr>
  <p:transition spd="med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609600" y="404664"/>
            <a:ext cx="109728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79C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Номер слайда 5"/>
          <p:cNvSpPr txBox="1"/>
          <p:nvPr/>
        </p:nvSpPr>
        <p:spPr>
          <a:xfrm>
            <a:off x="10897888" y="6309337"/>
            <a:ext cx="1246784" cy="502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24824-B82B-402F-B4AB-4F90EC08C0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49991"/>
      </p:ext>
    </p:extLst>
  </p:cSld>
  <p:clrMapOvr>
    <a:masterClrMapping/>
  </p:clrMapOvr>
  <p:transition spd="med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99608"/>
      </p:ext>
    </p:extLst>
  </p:cSld>
  <p:clrMapOvr>
    <a:masterClrMapping/>
  </p:clrMapOvr>
  <p:transition spd="med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26876"/>
      </p:ext>
    </p:extLst>
  </p:cSld>
  <p:clrMapOvr>
    <a:masterClrMapping/>
  </p:clrMapOvr>
  <p:transition spd="med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45488"/>
      </p:ext>
    </p:extLst>
  </p:cSld>
  <p:clrMapOvr>
    <a:masterClrMapping/>
  </p:clrMapOvr>
  <p:transition spd="med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14829"/>
      </p:ext>
    </p:extLst>
  </p:cSld>
  <p:clrMapOvr>
    <a:masterClrMapping/>
  </p:clrMapOvr>
  <p:transition spd="med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28197"/>
      </p:ext>
    </p:extLst>
  </p:cSld>
  <p:clrMapOvr>
    <a:masterClrMapping/>
  </p:clrMapOvr>
  <p:transition spd="med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019918\AppData\Local\Temp\Rar$DRa0.522\логотип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980728"/>
            <a:ext cx="111745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79776" y="1196752"/>
            <a:ext cx="8112224" cy="475252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47761"/>
      </p:ext>
    </p:extLst>
  </p:cSld>
  <p:clrMapOvr>
    <a:masterClrMapping/>
  </p:clrMapOvr>
  <p:transition spd="med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авнобедренный треугольник 13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335" y="1"/>
            <a:ext cx="9605964" cy="108012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7888" y="6309337"/>
            <a:ext cx="1246784" cy="502295"/>
          </a:xfrm>
        </p:spPr>
        <p:txBody>
          <a:bodyPr/>
          <a:lstStyle>
            <a:lvl1pPr>
              <a:defRPr sz="1300" baseline="0"/>
            </a:lvl1pPr>
          </a:lstStyle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876800" y="-21528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8" name="Group 77"/>
          <p:cNvGrpSpPr/>
          <p:nvPr/>
        </p:nvGrpSpPr>
        <p:grpSpPr>
          <a:xfrm>
            <a:off x="0" y="6318250"/>
            <a:ext cx="12192000" cy="539750"/>
            <a:chOff x="0" y="3974"/>
            <a:chExt cx="5760" cy="340"/>
          </a:xfrm>
        </p:grpSpPr>
        <p:sp>
          <p:nvSpPr>
            <p:cNvPr id="19" name="Rectangle 78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20" name="Rectangle 79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r>
                <a:rPr lang="ru-RU" altLang="ru-RU" sz="1600" smtClean="0">
                  <a:solidFill>
                    <a:prstClr val="white"/>
                  </a:solidFill>
                  <a:latin typeface="Arial Narrow" pitchFamily="34" charset="0"/>
                </a:rPr>
                <a:t>    Автоматизация АО «Газпром газораспределение Оренбург»</a:t>
              </a:r>
              <a:endParaRPr lang="ru-RU" altLang="ru-RU" sz="160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21" name="Line 80"/>
            <p:cNvSpPr>
              <a:spLocks noChangeShapeType="1"/>
            </p:cNvSpPr>
            <p:nvPr/>
          </p:nvSpPr>
          <p:spPr bwMode="auto">
            <a:xfrm flipH="1"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316188"/>
      </p:ext>
    </p:extLst>
  </p:cSld>
  <p:clrMapOvr>
    <a:masterClrMapping/>
  </p:clrMapOvr>
  <p:transition spd="med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77918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5"/>
          <p:cNvSpPr txBox="1"/>
          <p:nvPr/>
        </p:nvSpPr>
        <p:spPr>
          <a:xfrm>
            <a:off x="10897888" y="6309337"/>
            <a:ext cx="1246784" cy="502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24824-B82B-402F-B4AB-4F90EC08C02B}" type="slidenum">
              <a:rPr lang="ru-RU" sz="1300" smtClean="0"/>
              <a:t>‹#›</a:t>
            </a:fld>
            <a:endParaRPr lang="ru-RU" sz="130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21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800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639122278"/>
      </p:ext>
    </p:extLst>
  </p:cSld>
  <p:clrMapOvr>
    <a:masterClrMapping/>
  </p:clrMapOvr>
  <p:transition spd="med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609600" y="404664"/>
            <a:ext cx="109728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79C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7888" y="6309337"/>
            <a:ext cx="1246784" cy="502295"/>
          </a:xfrm>
        </p:spPr>
        <p:txBody>
          <a:bodyPr/>
          <a:lstStyle>
            <a:lvl1pPr>
              <a:defRPr sz="1300" baseline="0"/>
            </a:lvl1pPr>
          </a:lstStyle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0123"/>
      </p:ext>
    </p:extLst>
  </p:cSld>
  <p:clrMapOvr>
    <a:masterClrMapping/>
  </p:clrMapOvr>
  <p:transition spd="med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 baseline="0">
                <a:solidFill>
                  <a:srgbClr val="0079C2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rgbClr val="0079C2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79C2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rgbClr val="0079C2"/>
                </a:solidFill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 txBox="1"/>
          <p:nvPr/>
        </p:nvSpPr>
        <p:spPr>
          <a:xfrm>
            <a:off x="10897888" y="6309337"/>
            <a:ext cx="1246784" cy="502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24824-B82B-402F-B4AB-4F90EC08C0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74562"/>
      </p:ext>
    </p:extLst>
  </p:cSld>
  <p:clrMapOvr>
    <a:masterClrMapping/>
  </p:clrMapOvr>
  <p:transition spd="med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609600" y="404664"/>
            <a:ext cx="109728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79C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Номер слайда 5"/>
          <p:cNvSpPr txBox="1"/>
          <p:nvPr/>
        </p:nvSpPr>
        <p:spPr>
          <a:xfrm>
            <a:off x="10897888" y="6309337"/>
            <a:ext cx="1246784" cy="502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24824-B82B-402F-B4AB-4F90EC08C0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31868"/>
      </p:ext>
    </p:extLst>
  </p:cSld>
  <p:clrMapOvr>
    <a:masterClrMapping/>
  </p:clrMapOvr>
  <p:transition spd="med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2978"/>
      </p:ext>
    </p:extLst>
  </p:cSld>
  <p:clrMapOvr>
    <a:masterClrMapping/>
  </p:clrMapOvr>
  <p:transition spd="med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02765"/>
      </p:ext>
    </p:extLst>
  </p:cSld>
  <p:clrMapOvr>
    <a:masterClrMapping/>
  </p:clrMapOvr>
  <p:transition spd="med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21611"/>
      </p:ext>
    </p:extLst>
  </p:cSld>
  <p:clrMapOvr>
    <a:masterClrMapping/>
  </p:clrMapOvr>
  <p:transition spd="med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88346"/>
      </p:ext>
    </p:extLst>
  </p:cSld>
  <p:clrMapOvr>
    <a:masterClrMapping/>
  </p:clrMapOvr>
  <p:transition spd="med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40394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8233416">
            <a:off x="11331121" y="6347401"/>
            <a:ext cx="1287043" cy="602597"/>
          </a:xfrm>
          <a:prstGeom prst="triangle">
            <a:avLst/>
          </a:prstGeom>
          <a:gradFill>
            <a:gsLst>
              <a:gs pos="0">
                <a:srgbClr val="0079C2"/>
              </a:gs>
              <a:gs pos="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100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720830"/>
            <a:ext cx="12192000" cy="137170"/>
          </a:xfrm>
          <a:prstGeom prst="rect">
            <a:avLst/>
          </a:prstGeom>
          <a:gradFill flip="none" rotWithShape="1">
            <a:gsLst>
              <a:gs pos="23000">
                <a:srgbClr val="0079C2"/>
              </a:gs>
              <a:gs pos="88000">
                <a:schemeClr val="accent1">
                  <a:tint val="66000"/>
                  <a:satMod val="160000"/>
                  <a:lumMod val="35000"/>
                  <a:lumOff val="65000"/>
                </a:schemeClr>
              </a:gs>
              <a:gs pos="98000">
                <a:schemeClr val="accent1">
                  <a:tint val="23500"/>
                  <a:satMod val="160000"/>
                  <a:alpha val="84000"/>
                  <a:lumMod val="53000"/>
                  <a:lumOff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Заголовок 1"/>
          <p:cNvSpPr txBox="1"/>
          <p:nvPr/>
        </p:nvSpPr>
        <p:spPr>
          <a:xfrm>
            <a:off x="609600" y="404664"/>
            <a:ext cx="109728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79C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4400" smtClean="0"/>
              <a:t>Образец заголовка</a:t>
            </a:r>
            <a:endParaRPr lang="ru-RU" sz="4400"/>
          </a:p>
        </p:txBody>
      </p:sp>
      <p:sp>
        <p:nvSpPr>
          <p:cNvPr id="11" name="Номер слайда 5"/>
          <p:cNvSpPr txBox="1"/>
          <p:nvPr/>
        </p:nvSpPr>
        <p:spPr>
          <a:xfrm>
            <a:off x="10897888" y="6309337"/>
            <a:ext cx="1246784" cy="502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24824-B82B-402F-B4AB-4F90EC08C02B}" type="slidenum">
              <a:rPr lang="ru-RU" sz="1300" smtClean="0"/>
              <a:t>‹#›</a:t>
            </a:fld>
            <a:endParaRPr lang="ru-RU" sz="1300"/>
          </a:p>
        </p:txBody>
      </p:sp>
      <p:pic>
        <p:nvPicPr>
          <p:cNvPr id="17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506725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506725" y="0"/>
            <a:ext cx="10685275" cy="6206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H="1">
            <a:off x="1487488" y="0"/>
            <a:ext cx="0" cy="620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800"/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>
            <a:off x="0" y="620688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029777020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12674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98982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F2D9-622D-44B0-B5F8-348B556DC53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BE21-19ED-4EC0-9872-EBC3F564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053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F2D9-622D-44B0-B5F8-348B556DC536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BE21-19ED-4EC0-9872-EBC3F564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1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u"/>
  </p:transition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1"/>
            <a:ext cx="1281600" cy="73152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1007533" y="7605713"/>
            <a:ext cx="5471584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300480" y="1"/>
            <a:ext cx="10891520" cy="73152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auto">
          <a:xfrm>
            <a:off x="0" y="6405564"/>
            <a:ext cx="12192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>
              <a:solidFill>
                <a:srgbClr val="FFFFFF"/>
              </a:solidFill>
            </a:endParaRPr>
          </a:p>
        </p:txBody>
      </p:sp>
      <p:sp>
        <p:nvSpPr>
          <p:cNvPr id="20" name="Line 14"/>
          <p:cNvSpPr>
            <a:spLocks noChangeShapeType="1"/>
          </p:cNvSpPr>
          <p:nvPr userDrawn="1"/>
        </p:nvSpPr>
        <p:spPr bwMode="auto">
          <a:xfrm>
            <a:off x="0" y="6405571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9910" y="64555"/>
            <a:ext cx="1011367" cy="55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236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 Narrow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defRPr sz="3500" b="1">
          <a:solidFill>
            <a:srgbClr val="003366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F2C99-9A60-4DFF-9F31-0A45DC9376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4229D-08BC-47B5-845B-51859CCC26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>
    <p:push dir="u"/>
  </p:transition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F2C99-9A60-4DFF-9F31-0A45DC9376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4229D-08BC-47B5-845B-51859CCC26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1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push dir="u"/>
  </p:transition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0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push dir="u"/>
  </p:transition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F2D9-622D-44B0-B5F8-348B556DC5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BE21-19ED-4EC0-9872-EBC3F56409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push dir="u"/>
  </p:transition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lgaz56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Par146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6"/>
          <p:cNvSpPr>
            <a:spLocks noChangeArrowheads="1"/>
          </p:cNvSpPr>
          <p:nvPr/>
        </p:nvSpPr>
        <p:spPr bwMode="auto">
          <a:xfrm>
            <a:off x="1524000" y="1052523"/>
            <a:ext cx="9144000" cy="5267325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76"/>
          <p:cNvSpPr>
            <a:spLocks noChangeArrowheads="1"/>
          </p:cNvSpPr>
          <p:nvPr/>
        </p:nvSpPr>
        <p:spPr bwMode="auto">
          <a:xfrm>
            <a:off x="5" y="1092414"/>
            <a:ext cx="12192000" cy="5347603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836" y="2218235"/>
            <a:ext cx="1149086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регулирование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подключения газоиспользующего оборудования и объектов капитального строительства к сетям газораспределения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безопасности сетей газораспределения и газопотребления</a:t>
            </a:r>
          </a:p>
          <a:p>
            <a:pPr algn="ctr"/>
            <a:endParaRPr lang="ru-RU" sz="24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" y="1"/>
            <a:ext cx="12192000" cy="6940851"/>
            <a:chOff x="-62414" y="-131372"/>
            <a:chExt cx="9144000" cy="6940851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-62414" y="6264967"/>
              <a:ext cx="9144000" cy="54451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-62414" y="-131372"/>
              <a:ext cx="9144000" cy="1063801"/>
              <a:chOff x="-62414" y="-131372"/>
              <a:chExt cx="9144000" cy="1063801"/>
            </a:xfrm>
          </p:grpSpPr>
          <p:pic>
            <p:nvPicPr>
              <p:cNvPr id="13" name="Picture 2" descr="C:\Users\o019918\AppData\Local\Temp\Rar$DRa0.266\Логотип с фоном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62414" y="-131372"/>
                <a:ext cx="1871530" cy="1052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-62414" y="932429"/>
                <a:ext cx="914400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</p:grpSp>
      </p:grp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2495375" y="9526"/>
            <a:ext cx="9696628" cy="107474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altLang="ru-RU" sz="1600" dirty="0">
                <a:solidFill>
                  <a:prstClr val="white"/>
                </a:solidFill>
              </a:rPr>
              <a:t> </a:t>
            </a:r>
            <a:r>
              <a:rPr lang="ru-RU" sz="1600" cap="all" dirty="0" smtClean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16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1600" cap="all" dirty="0" smtClean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1600" cap="all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600" cap="all" dirty="0">
                <a:solidFill>
                  <a:schemeClr val="bg1"/>
                </a:solidFill>
                <a:latin typeface="Arial Narrow" pitchFamily="34" charset="0"/>
              </a:rPr>
              <a:t>«Нормативно-правовое регулирование подключения и безопасности сетей </a:t>
            </a:r>
            <a:endParaRPr lang="ru-RU" sz="1600" cap="all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600" cap="all" dirty="0" smtClean="0">
                <a:solidFill>
                  <a:schemeClr val="bg1"/>
                </a:solidFill>
                <a:latin typeface="Arial Narrow" pitchFamily="34" charset="0"/>
              </a:rPr>
              <a:t>газораспределения </a:t>
            </a:r>
            <a:r>
              <a:rPr lang="ru-RU" sz="1600" cap="all" dirty="0">
                <a:solidFill>
                  <a:schemeClr val="bg1"/>
                </a:solidFill>
                <a:latin typeface="Arial Narrow" pitchFamily="34" charset="0"/>
              </a:rPr>
              <a:t>и газопотребления»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5" y="6381623"/>
            <a:ext cx="12191999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736639" y="6422191"/>
            <a:ext cx="719006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/>
            <a:r>
              <a:rPr lang="ru-RU" cap="all" dirty="0" smtClean="0">
                <a:solidFill>
                  <a:schemeClr val="bg1"/>
                </a:solidFill>
                <a:latin typeface="Arial Narrow" pitchFamily="34" charset="0"/>
              </a:rPr>
              <a:t>Оренбург, 12 августа 2022 года</a:t>
            </a:r>
            <a:endParaRPr lang="ru-RU" altLang="ru-RU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" y="1058083"/>
            <a:ext cx="12191999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495372" y="0"/>
            <a:ext cx="0" cy="103780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8"/>
          <p:cNvSpPr>
            <a:spLocks noChangeArrowheads="1"/>
          </p:cNvSpPr>
          <p:nvPr/>
        </p:nvSpPr>
        <p:spPr bwMode="auto">
          <a:xfrm>
            <a:off x="5730875" y="4760913"/>
            <a:ext cx="6119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Гених Юлия Александровна</a:t>
            </a:r>
          </a:p>
          <a:p>
            <a:pPr eaLnBrk="1" hangingPunct="1"/>
            <a:endParaRPr lang="ru-RU" alt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Главный инженер – </a:t>
            </a:r>
          </a:p>
          <a:p>
            <a:pPr eaLnBrk="1" hangingPunct="1"/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первый заместитель генерального директора </a:t>
            </a:r>
          </a:p>
          <a:p>
            <a:pPr eaLnBrk="1" hangingPunct="1"/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АО «Газпром газораспределение Оренбург»</a:t>
            </a:r>
            <a:endParaRPr lang="en-US" alt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16378" y="751114"/>
            <a:ext cx="11601451" cy="53657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Размер платы и порядок расчета за поставку газоиспользующего оборудования и (или) прибора учета газа определяются в соответствии с гражданским законодательством </a:t>
            </a:r>
            <a:r>
              <a:rPr lang="ru-RU" sz="1300" i="1" dirty="0" smtClean="0"/>
              <a:t>в рамках отдельно заключенного гражданско-правового договора </a:t>
            </a:r>
            <a:r>
              <a:rPr lang="ru-RU" sz="1300" dirty="0" smtClean="0"/>
              <a:t>(пункт 68)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Предусмотрена возможность </a:t>
            </a:r>
            <a:r>
              <a:rPr lang="ru-RU" sz="1300" i="1" dirty="0" smtClean="0"/>
              <a:t>расторжения договора о подключении в одностороннем порядке </a:t>
            </a:r>
            <a:r>
              <a:rPr lang="ru-RU" sz="1300" dirty="0" smtClean="0"/>
              <a:t>по требованию исполнителя (пункт 69).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Определен состав мероприятий по подключению: разработка проектной документации; выполнение заявителем и исполнителем ТУ; </a:t>
            </a:r>
            <a:r>
              <a:rPr lang="ru-RU" sz="1300" i="1" dirty="0" smtClean="0"/>
              <a:t>мониторинг исполнителем выполнения заявителем ТУ</a:t>
            </a:r>
            <a:r>
              <a:rPr lang="ru-RU" sz="1300" dirty="0" smtClean="0"/>
              <a:t>; подписание сторонами акта о готовности; осуществление фактического присоединения и составление акта о подключении (пункт 71).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Обязанности и права исполнителя (пункты 72-73). </a:t>
            </a:r>
            <a:r>
              <a:rPr lang="ru-RU" sz="1300" i="1" dirty="0" smtClean="0"/>
              <a:t>Плата за мониторинг не берется в случае выполнения заявителем по п.12 Правил одновременно четырех мероприятий: по строительству сети газопотребления вводного и внутреннего газопроводов и установка ГИО и узла учета газа.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Закреплены </a:t>
            </a:r>
            <a:r>
              <a:rPr lang="ru-RU" sz="1300" dirty="0"/>
              <a:t>обязанности и права</a:t>
            </a:r>
            <a:r>
              <a:rPr lang="ru-RU" sz="1300" dirty="0" smtClean="0"/>
              <a:t> заявителя </a:t>
            </a:r>
            <a:r>
              <a:rPr lang="ru-RU" sz="1300" dirty="0"/>
              <a:t>(пункты </a:t>
            </a:r>
            <a:r>
              <a:rPr lang="ru-RU" sz="1300" dirty="0" smtClean="0"/>
              <a:t>74-75). </a:t>
            </a:r>
            <a:r>
              <a:rPr lang="ru-RU" sz="1300" i="1" dirty="0" smtClean="0"/>
              <a:t>Новый подпункт «е»: «Заключить </a:t>
            </a:r>
            <a:r>
              <a:rPr lang="ru-RU" sz="1300" i="1" dirty="0"/>
              <a:t>договор на техническое обслуживание сети газораспределения и (или) газопотребления, внутридомового и (или) внутриквартирного газового оборудования и договор поставки газа после подписания акта о готовности сетей газопотребления и газоиспользующего оборудования объекта капитального строительства к подключению (технологическому присоединению), уведомив об этом </a:t>
            </a:r>
            <a:r>
              <a:rPr lang="ru-RU" sz="1300" i="1" dirty="0" smtClean="0"/>
              <a:t>исполнителя».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Обязанности Единого оператора газификации (пункт 76): </a:t>
            </a:r>
          </a:p>
          <a:p>
            <a:pPr algn="just"/>
            <a:r>
              <a:rPr lang="ru-RU" sz="1300" dirty="0" smtClean="0"/>
              <a:t>- осуществить </a:t>
            </a:r>
            <a:r>
              <a:rPr lang="ru-RU" sz="1300" dirty="0"/>
              <a:t>мониторинг исполнения исполнителем действий по созданию (реконструкции) сети газораспределения до точек подключения, предусмотренных договором о подключении, а также по подготовке сети газораспределения к подключению объектов капитального строительства заявителя и пуску газа не позднее установленного договором о подключении дня подключения при исполнении заявителем возложенных на него обязательств по осуществлению подключения (технологического присоединения);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/>
              <a:t>рассматривать </a:t>
            </a:r>
            <a:r>
              <a:rPr lang="ru-RU" sz="1300" dirty="0"/>
              <a:t>претензии заявителя на действия (бездействие) исполнителя и принимать меры в рамках мониторинга</a:t>
            </a:r>
            <a:r>
              <a:rPr lang="ru-RU" sz="1300" dirty="0" smtClean="0"/>
              <a:t>, </a:t>
            </a:r>
            <a:r>
              <a:rPr lang="ru-RU" sz="1300" dirty="0"/>
              <a:t>направленные на исполнение исполнителем своих обязанностей</a:t>
            </a:r>
            <a:r>
              <a:rPr lang="ru-RU" sz="13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Определена возможность оформления изменений условий договора при согласии сторон путем оформления дополнительного соглашения (пункт 78).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После проведения мероприятий по подключению (технологическому присоединению) стороны договора о подключении составляют </a:t>
            </a:r>
            <a:r>
              <a:rPr lang="ru-RU" sz="1300" i="1" dirty="0"/>
              <a:t>акт о подключении, содержащий информацию о разграничении имущественной принадлежности и эксплуатационной ответственности </a:t>
            </a:r>
            <a:r>
              <a:rPr lang="ru-RU" sz="1300" i="1" dirty="0" smtClean="0"/>
              <a:t>сторон (пункт 79)</a:t>
            </a:r>
            <a:r>
              <a:rPr lang="ru-RU" sz="1300" dirty="0" smtClean="0"/>
              <a:t>.</a:t>
            </a:r>
            <a:endParaRPr lang="ru-RU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3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-2032000" y="6361383"/>
            <a:ext cx="48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ED43BC4-56E2-4CD6-A4F9-8E02CACB3D8D}" type="slidenum">
              <a:rPr lang="ru-RU" altLang="ru-RU" sz="2000" b="1" smtClean="0">
                <a:solidFill>
                  <a:prstClr val="white"/>
                </a:solidFill>
                <a:latin typeface="Arial Narrow" pitchFamily="34" charset="0"/>
              </a:rPr>
              <a:t>10</a:t>
            </a:fld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9587" y="102995"/>
            <a:ext cx="98135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подключения № 1547. Раздел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246" y="952898"/>
            <a:ext cx="12003107" cy="52207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Особое внимание!</a:t>
            </a:r>
          </a:p>
          <a:p>
            <a:pPr algn="ctr"/>
            <a:r>
              <a:rPr lang="ru-RU" sz="1400" dirty="0" smtClean="0"/>
              <a:t>Максимальный часовой расход </a:t>
            </a:r>
            <a:r>
              <a:rPr lang="ru-RU" sz="1400" dirty="0"/>
              <a:t>газа газоиспользующего оборудования заявителя </a:t>
            </a:r>
            <a:endParaRPr lang="ru-RU" sz="1400" dirty="0" smtClean="0"/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свыше </a:t>
            </a:r>
            <a:r>
              <a:rPr lang="ru-RU" sz="1400" i="1" dirty="0">
                <a:solidFill>
                  <a:srgbClr val="FF0000"/>
                </a:solidFill>
              </a:rPr>
              <a:t>500 куб. </a:t>
            </a:r>
            <a:r>
              <a:rPr lang="ru-RU" sz="1400" i="1" smtClean="0">
                <a:solidFill>
                  <a:srgbClr val="FF0000"/>
                </a:solidFill>
              </a:rPr>
              <a:t>метров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i="1" dirty="0" smtClean="0">
                <a:solidFill>
                  <a:srgbClr val="FF0000"/>
                </a:solidFill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</a:rPr>
              <a:t>не является отдельным признаком индивидуального проекта!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Воспользоваться правом осуществить мероприятия по подключению (технологическому присоединению) за границами своего участка по пункту 90 возможно только </a:t>
            </a:r>
            <a:r>
              <a:rPr lang="ru-RU" sz="1400" b="1" dirty="0">
                <a:solidFill>
                  <a:schemeClr val="tx1"/>
                </a:solidFill>
              </a:rPr>
              <a:t>при одновременном выполнении условий для индивидуального проекта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ru-RU" sz="1400" i="1" dirty="0">
                <a:solidFill>
                  <a:srgbClr val="FF0000"/>
                </a:solidFill>
              </a:rPr>
              <a:t>свыше 500 куб. метров + один из признаков п.26(23) ПП 1021</a:t>
            </a:r>
            <a:endParaRPr lang="ru-RU" sz="1400" b="1" dirty="0">
              <a:solidFill>
                <a:schemeClr val="tx1"/>
              </a:solidFill>
            </a:endParaRPr>
          </a:p>
          <a:p>
            <a:pPr algn="just"/>
            <a:endParaRPr lang="ru-RU" sz="1400" b="1" dirty="0" smtClean="0"/>
          </a:p>
          <a:p>
            <a:pPr algn="ctr"/>
            <a:r>
              <a:rPr lang="ru-RU" sz="1400" dirty="0" smtClean="0"/>
              <a:t>Пункт 90 Правил необходимо читать с учетом положений пункта 26(23)Постановления Правительства РФ № 1021 от 29.12.2000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(в ред. ПП РФ от 13.09.2021 N 1549</a:t>
            </a:r>
            <a:r>
              <a:rPr lang="ru-RU" sz="1400" dirty="0" smtClean="0"/>
              <a:t>): </a:t>
            </a:r>
          </a:p>
          <a:p>
            <a:pPr algn="just"/>
            <a:r>
              <a:rPr lang="ru-RU" sz="1400" dirty="0" smtClean="0"/>
              <a:t>«Плата </a:t>
            </a:r>
            <a:r>
              <a:rPr lang="ru-RU" sz="1400" dirty="0"/>
              <a:t>за технологическое присоединение газоиспользующего оборудования к газораспределительным сетям устанавливается исходя из стоимости мероприятий по технологическому присоединению, определенной </a:t>
            </a:r>
            <a:r>
              <a:rPr lang="ru-RU" sz="1400" b="1" dirty="0">
                <a:solidFill>
                  <a:srgbClr val="FF0000"/>
                </a:solidFill>
              </a:rPr>
              <a:t>по индивидуальному проекту </a:t>
            </a:r>
            <a:r>
              <a:rPr lang="ru-RU" sz="1400" dirty="0"/>
              <a:t>после его разработки и экспертизы, если проект подлежит экспертизе в соответствии с законодательством Российской Федерации, </a:t>
            </a:r>
            <a:r>
              <a:rPr lang="ru-RU" sz="1400" b="1" dirty="0"/>
              <a:t>в случае, если лицо</a:t>
            </a:r>
            <a:r>
              <a:rPr lang="ru-RU" sz="1400" dirty="0"/>
              <a:t>, подавшее заявку на подключение, </a:t>
            </a:r>
            <a:r>
              <a:rPr lang="ru-RU" sz="1400" dirty="0">
                <a:solidFill>
                  <a:srgbClr val="FF0000"/>
                </a:solidFill>
              </a:rPr>
              <a:t>письменно подтверждает готовность компенсировать расходы газораспределительной организации, </a:t>
            </a:r>
            <a:r>
              <a:rPr lang="ru-RU" sz="1400" b="1" dirty="0">
                <a:solidFill>
                  <a:srgbClr val="FF0000"/>
                </a:solidFill>
              </a:rPr>
              <a:t>связанные с ликвидацией дефицита пропускной способности </a:t>
            </a:r>
            <a:r>
              <a:rPr lang="ru-RU" sz="1400" dirty="0"/>
              <a:t>существующих газораспределительных сетей, необходимой для осуществления технологического присоединения, если такие расходы не были включены в инвестиционные программы газораспределительной организации или в региональную (межрегиональную) программу газификации жилищно-коммунального хозяйства, промышленных и иных организаций, </a:t>
            </a:r>
            <a:r>
              <a:rPr lang="ru-RU" sz="1400" b="1" dirty="0"/>
              <a:t>или в случае, если мероприятия по технологическому присоединению предусматривают</a:t>
            </a:r>
            <a:r>
              <a:rPr lang="ru-RU" sz="14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</a:rPr>
              <a:t>проведение лесоустроительных </a:t>
            </a:r>
            <a:r>
              <a:rPr lang="ru-RU" sz="1400" b="1" dirty="0" smtClean="0">
                <a:solidFill>
                  <a:srgbClr val="FF0000"/>
                </a:solidFill>
              </a:rPr>
              <a:t>работ;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переходы </a:t>
            </a:r>
            <a:r>
              <a:rPr lang="ru-RU" sz="1400" b="1" dirty="0">
                <a:solidFill>
                  <a:srgbClr val="FF0000"/>
                </a:solidFill>
              </a:rPr>
              <a:t>через водные </a:t>
            </a:r>
            <a:r>
              <a:rPr lang="ru-RU" sz="1400" b="1" dirty="0" smtClean="0">
                <a:solidFill>
                  <a:srgbClr val="FF0000"/>
                </a:solidFill>
              </a:rPr>
              <a:t>преграды;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прокладку </a:t>
            </a:r>
            <a:r>
              <a:rPr lang="ru-RU" sz="1400" b="1" dirty="0">
                <a:solidFill>
                  <a:srgbClr val="FF0000"/>
                </a:solidFill>
              </a:rPr>
              <a:t>газопровода наружным диаметром свыше 219 мм и (или) протяженностью более 30 метров бестраншейным </a:t>
            </a:r>
            <a:r>
              <a:rPr lang="ru-RU" sz="1400" b="1" dirty="0" smtClean="0">
                <a:solidFill>
                  <a:srgbClr val="FF0000"/>
                </a:solidFill>
              </a:rPr>
              <a:t>способом;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прокладку </a:t>
            </a:r>
            <a:r>
              <a:rPr lang="ru-RU" sz="1400" b="1" dirty="0">
                <a:solidFill>
                  <a:srgbClr val="FF0000"/>
                </a:solidFill>
              </a:rPr>
              <a:t>газопровода по болотам 3 типа, и (или) в скальных породах, и (или) на землях особо охраняемых природных территорий, и (или) в границах зон охраны памятников историко-культурного наследия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032000" y="6361383"/>
            <a:ext cx="48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ED43BC4-56E2-4CD6-A4F9-8E02CACB3D8D}" type="slidenum">
              <a:rPr lang="ru-RU" altLang="ru-RU" sz="2000" b="1" smtClean="0">
                <a:solidFill>
                  <a:prstClr val="white"/>
                </a:solidFill>
                <a:latin typeface="Arial Narrow" pitchFamily="34" charset="0"/>
              </a:rPr>
              <a:t>11</a:t>
            </a:fld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8565" r="38127" b="11861"/>
          <a:stretch/>
        </p:blipFill>
        <p:spPr>
          <a:xfrm>
            <a:off x="1678998" y="1094878"/>
            <a:ext cx="318743" cy="739940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9587" y="102995"/>
            <a:ext cx="98135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подключения № 1547. Раздел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1660892" y="128476"/>
            <a:ext cx="98135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подключения № 1547. Алгоритм действий по подключению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032000" y="6361383"/>
            <a:ext cx="48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ED43BC4-56E2-4CD6-A4F9-8E02CACB3D8D}" type="slidenum">
              <a:rPr lang="ru-RU" altLang="ru-RU" sz="2000" b="1" smtClean="0">
                <a:solidFill>
                  <a:prstClr val="white"/>
                </a:solidFill>
                <a:latin typeface="Arial Narrow" pitchFamily="34" charset="0"/>
              </a:rPr>
              <a:t>12</a:t>
            </a:fld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885949" y="3994273"/>
            <a:ext cx="9976096" cy="10335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endParaRPr lang="ru-RU" sz="2300">
              <a:ln>
                <a:solidFill>
                  <a:srgbClr val="FF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59065" y="5169670"/>
            <a:ext cx="5233871" cy="98487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just" eaLnBrk="0" fontAlgn="base" hangingPunct="0">
              <a:spcBef>
                <a:spcPct val="0"/>
              </a:spcBef>
            </a:pPr>
            <a:r>
              <a:rPr lang="ru-RU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*</a:t>
            </a:r>
            <a:r>
              <a:rPr lang="ru-RU" sz="1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Мероприятия по созданию сети газопотребления в границах своего </a:t>
            </a:r>
            <a:r>
              <a:rPr lang="ru-RU" sz="1000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земемельного</a:t>
            </a:r>
            <a:r>
              <a:rPr lang="ru-RU" sz="1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участка заявитель может осуществить с привлечением специализированной организации. Заявитель </a:t>
            </a:r>
            <a:r>
              <a:rPr lang="ru-RU" sz="1000" dirty="0">
                <a:solidFill>
                  <a:srgbClr val="FF0000"/>
                </a:solidFill>
                <a:ea typeface="Times New Roman" panose="02020603050405020304" pitchFamily="18" charset="0"/>
              </a:rPr>
              <a:t>может </a:t>
            </a:r>
            <a:r>
              <a:rPr lang="ru-RU" sz="1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обратиться к исполнителю </a:t>
            </a:r>
            <a:r>
              <a:rPr lang="ru-RU" sz="1000" dirty="0">
                <a:solidFill>
                  <a:srgbClr val="FF0000"/>
                </a:solidFill>
                <a:ea typeface="Times New Roman" panose="02020603050405020304" pitchFamily="18" charset="0"/>
              </a:rPr>
              <a:t>(ГРО) </a:t>
            </a:r>
            <a:r>
              <a:rPr lang="ru-RU" sz="1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с просьбой осуществить мероприятия по подключению в пределах границ </a:t>
            </a:r>
            <a:r>
              <a:rPr lang="ru-RU" sz="1000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зем</a:t>
            </a:r>
            <a:r>
              <a:rPr lang="ru-RU" sz="1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. участка, воспользоваться </a:t>
            </a:r>
            <a:r>
              <a:rPr lang="ru-RU" sz="1000" dirty="0">
                <a:solidFill>
                  <a:srgbClr val="FF0000"/>
                </a:solidFill>
                <a:ea typeface="Times New Roman" panose="02020603050405020304" pitchFamily="18" charset="0"/>
              </a:rPr>
              <a:t>п.12 Правил № </a:t>
            </a:r>
            <a:r>
              <a:rPr lang="ru-RU" sz="1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1547, при этом плата за мониторинг  по договору о подключении не </a:t>
            </a:r>
            <a:r>
              <a:rPr lang="ru-RU" sz="1000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взимаетсяю</a:t>
            </a:r>
            <a:endParaRPr lang="ru-RU" sz="10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158394" y="711808"/>
            <a:ext cx="1952368" cy="74018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FFFFFF"/>
                </a:solidFill>
                <a:latin typeface="Arial" panose="020B0604020202020204" pitchFamily="34" charset="0"/>
              </a:rPr>
              <a:t>Анализ </a:t>
            </a:r>
            <a:endParaRPr lang="ru-RU" sz="11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поступившей </a:t>
            </a:r>
            <a:r>
              <a:rPr lang="ru-RU" sz="1100" dirty="0">
                <a:solidFill>
                  <a:srgbClr val="FFFFFF"/>
                </a:solidFill>
                <a:latin typeface="Arial" panose="020B0604020202020204" pitchFamily="34" charset="0"/>
              </a:rPr>
              <a:t>заявки 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о подключении и прилагаемых к ней документов</a:t>
            </a:r>
            <a:endParaRPr lang="ru-RU" sz="1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>
            <a:stCxn id="14" idx="2"/>
          </p:cNvCxnSpPr>
          <p:nvPr/>
        </p:nvCxnSpPr>
        <p:spPr bwMode="auto">
          <a:xfrm flipH="1">
            <a:off x="6130462" y="1451988"/>
            <a:ext cx="4119" cy="332765"/>
          </a:xfrm>
          <a:prstGeom prst="straightConnector1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 flipH="1">
            <a:off x="2916935" y="2276979"/>
            <a:ext cx="2035592" cy="0"/>
          </a:xfrm>
          <a:prstGeom prst="line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 стрелкой 20"/>
          <p:cNvCxnSpPr/>
          <p:nvPr/>
        </p:nvCxnSpPr>
        <p:spPr bwMode="auto">
          <a:xfrm>
            <a:off x="2916935" y="2266716"/>
            <a:ext cx="2084" cy="403005"/>
          </a:xfrm>
          <a:prstGeom prst="straightConnector1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Ромб 21"/>
          <p:cNvSpPr/>
          <p:nvPr/>
        </p:nvSpPr>
        <p:spPr bwMode="auto">
          <a:xfrm>
            <a:off x="4934769" y="1784753"/>
            <a:ext cx="2455776" cy="984453"/>
          </a:xfrm>
          <a:prstGeom prst="diamond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Определение технической возможности</a:t>
            </a:r>
            <a:endParaRPr lang="ru-RU" sz="1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22555" y="2123093"/>
            <a:ext cx="424352" cy="307771"/>
          </a:xfrm>
          <a:prstGeom prst="rect">
            <a:avLst/>
          </a:prstGeom>
          <a:solidFill>
            <a:schemeClr val="bg1"/>
          </a:solidFill>
        </p:spPr>
        <p:txBody>
          <a:bodyPr wrap="square" lIns="121914" tIns="60957" rIns="121914" bIns="60957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Да</a:t>
            </a:r>
            <a:endParaRPr lang="ru-RU" sz="105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7373904" y="2294661"/>
            <a:ext cx="1737432" cy="0"/>
          </a:xfrm>
          <a:prstGeom prst="line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Прямоугольник 24"/>
          <p:cNvSpPr/>
          <p:nvPr/>
        </p:nvSpPr>
        <p:spPr>
          <a:xfrm>
            <a:off x="7813413" y="2102569"/>
            <a:ext cx="521389" cy="328295"/>
          </a:xfrm>
          <a:prstGeom prst="rect">
            <a:avLst/>
          </a:prstGeom>
          <a:solidFill>
            <a:schemeClr val="bg1"/>
          </a:solidFill>
        </p:spPr>
        <p:txBody>
          <a:bodyPr wrap="square" lIns="121914" tIns="60957" rIns="121914" bIns="60957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ru-RU" sz="1300" dirty="0">
                <a:solidFill>
                  <a:srgbClr val="000000"/>
                </a:solidFill>
                <a:ea typeface="Times New Roman" panose="02020603050405020304" pitchFamily="18" charset="0"/>
              </a:rPr>
              <a:t>Нет</a:t>
            </a:r>
            <a:endParaRPr lang="ru-RU" sz="11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>
            <a:off x="9113479" y="2294661"/>
            <a:ext cx="0" cy="508104"/>
          </a:xfrm>
          <a:prstGeom prst="straightConnector1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Ромб 26"/>
          <p:cNvSpPr/>
          <p:nvPr/>
        </p:nvSpPr>
        <p:spPr bwMode="auto">
          <a:xfrm>
            <a:off x="1671289" y="2777370"/>
            <a:ext cx="2455776" cy="1107928"/>
          </a:xfrm>
          <a:prstGeom prst="diamond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Договор о подключении </a:t>
            </a:r>
            <a:r>
              <a:rPr lang="ru-RU" sz="800" dirty="0">
                <a:solidFill>
                  <a:schemeClr val="bg1"/>
                </a:solidFill>
              </a:rPr>
              <a:t>является публичным и заключается в письменной форме в 3 экземплярах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 flipH="1">
            <a:off x="191409" y="3298294"/>
            <a:ext cx="1351641" cy="0"/>
          </a:xfrm>
          <a:prstGeom prst="line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 стрелкой 28"/>
          <p:cNvCxnSpPr/>
          <p:nvPr/>
        </p:nvCxnSpPr>
        <p:spPr bwMode="auto">
          <a:xfrm>
            <a:off x="191408" y="3310476"/>
            <a:ext cx="0" cy="854432"/>
          </a:xfrm>
          <a:prstGeom prst="straightConnector1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Прямоугольник 29"/>
          <p:cNvSpPr/>
          <p:nvPr/>
        </p:nvSpPr>
        <p:spPr bwMode="auto">
          <a:xfrm>
            <a:off x="2174697" y="4218926"/>
            <a:ext cx="1952368" cy="74018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Выполнение мероприятий исполнителем и заявителем, предусмотренных договоров</a:t>
            </a:r>
            <a:endParaRPr lang="ru-RU" sz="1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>
            <a:endCxn id="27" idx="3"/>
          </p:cNvCxnSpPr>
          <p:nvPr/>
        </p:nvCxnSpPr>
        <p:spPr bwMode="auto">
          <a:xfrm flipH="1">
            <a:off x="4127065" y="3285009"/>
            <a:ext cx="2048935" cy="46325"/>
          </a:xfrm>
          <a:prstGeom prst="line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Прямоугольник 31"/>
          <p:cNvSpPr/>
          <p:nvPr/>
        </p:nvSpPr>
        <p:spPr>
          <a:xfrm>
            <a:off x="478420" y="3156590"/>
            <a:ext cx="893180" cy="369326"/>
          </a:xfrm>
          <a:prstGeom prst="rect">
            <a:avLst/>
          </a:prstGeom>
          <a:solidFill>
            <a:schemeClr val="bg1"/>
          </a:solidFill>
        </p:spPr>
        <p:txBody>
          <a:bodyPr wrap="square" lIns="121914" tIns="60957" rIns="121914" bIns="60957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ru-RU" sz="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Не возвращен исполнителю</a:t>
            </a:r>
            <a:endParaRPr lang="ru-RU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 bwMode="auto">
          <a:xfrm>
            <a:off x="6186957" y="3310476"/>
            <a:ext cx="0" cy="622309"/>
          </a:xfrm>
          <a:prstGeom prst="straightConnector1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Прямоугольник 33"/>
          <p:cNvSpPr/>
          <p:nvPr/>
        </p:nvSpPr>
        <p:spPr bwMode="auto">
          <a:xfrm>
            <a:off x="121609" y="4149423"/>
            <a:ext cx="1421441" cy="7232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Аннулируется заявка</a:t>
            </a:r>
            <a:endParaRPr lang="ru-RU" sz="1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" name="Ромб 34"/>
          <p:cNvSpPr/>
          <p:nvPr/>
        </p:nvSpPr>
        <p:spPr bwMode="auto">
          <a:xfrm>
            <a:off x="7883448" y="2818250"/>
            <a:ext cx="2455776" cy="984453"/>
          </a:xfrm>
          <a:prstGeom prst="diamond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Мотивированный отказ в заключении договора</a:t>
            </a:r>
            <a:endParaRPr lang="ru-RU" sz="1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10010307" y="4242063"/>
            <a:ext cx="1952368" cy="74018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Осуществление пуска газа в газоиспользующее оборудование и подписание Акта о подключении</a:t>
            </a:r>
            <a:endParaRPr lang="ru-RU" sz="1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4146907" y="4229919"/>
            <a:ext cx="1952368" cy="74018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FFFFFF"/>
                </a:solidFill>
                <a:latin typeface="Arial" panose="020B0604020202020204" pitchFamily="34" charset="0"/>
              </a:rPr>
              <a:t>Мониторинг исполнителем выполнения заявителем технических 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условий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*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10416" y="3156590"/>
            <a:ext cx="902505" cy="492436"/>
          </a:xfrm>
          <a:prstGeom prst="rect">
            <a:avLst/>
          </a:prstGeom>
          <a:solidFill>
            <a:schemeClr val="bg1"/>
          </a:solidFill>
        </p:spPr>
        <p:txBody>
          <a:bodyPr wrap="square" lIns="121914" tIns="60957" rIns="121914" bIns="60957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ru-RU" sz="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Подписан и возвращен  исполнителю</a:t>
            </a:r>
            <a:endParaRPr lang="ru-RU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8565" r="38127" b="11861"/>
          <a:stretch/>
        </p:blipFill>
        <p:spPr>
          <a:xfrm>
            <a:off x="3285040" y="5292139"/>
            <a:ext cx="318743" cy="739940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6134578" y="4235908"/>
            <a:ext cx="1952368" cy="74018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FFFFFF"/>
                </a:solidFill>
                <a:latin typeface="Arial" panose="020B0604020202020204" pitchFamily="34" charset="0"/>
              </a:rPr>
              <a:t>Подписание </a:t>
            </a: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</a:rPr>
              <a:t>Акта </a:t>
            </a:r>
            <a:r>
              <a:rPr lang="ru-RU" sz="1050" dirty="0">
                <a:solidFill>
                  <a:srgbClr val="FFFFFF"/>
                </a:solidFill>
                <a:latin typeface="Arial" panose="020B0604020202020204" pitchFamily="34" charset="0"/>
              </a:rPr>
              <a:t>о готовности сетей </a:t>
            </a: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</a:rPr>
              <a:t>газопотребления и газоиспользующего оборудования</a:t>
            </a:r>
            <a:endParaRPr lang="ru-RU" sz="10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8135022" y="4229919"/>
            <a:ext cx="1793642" cy="731487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FFFFFF"/>
                </a:solidFill>
                <a:latin typeface="Arial" panose="020B0604020202020204" pitchFamily="34" charset="0"/>
              </a:rPr>
              <a:t>Заключение заявителем договора поставки газа и договора на техническое обслуживание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273051" y="711807"/>
            <a:ext cx="3930765" cy="139076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направляет заявку о подключении на </a:t>
            </a:r>
            <a:r>
              <a:rPr lang="ru-RU" sz="11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</a:t>
            </a:r>
          </a:p>
          <a:p>
            <a:pPr algn="ctr"/>
            <a:r>
              <a:rPr lang="ru-RU" sz="11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оператора газификации </a:t>
            </a:r>
            <a:r>
              <a:rPr lang="ru-RU" sz="1100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1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«ГАЗПРОМ ГАЗИФИКЦИЯ</a:t>
            </a:r>
            <a:r>
              <a:rPr lang="ru-RU" sz="1100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</a:p>
          <a:p>
            <a:pPr algn="ctr"/>
            <a:endParaRPr lang="ru-RU" sz="1100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АО «Газпром газораспределение Оренбург» (</a:t>
            </a: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www.oblgaz56.ru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обратившись в службу «Единый центр предоставления услуг» филиала АО «Газпром газораспределение Оренбург», расположенного по территориальному принципу местонахождения газифицируемого объекта</a:t>
            </a:r>
            <a:endParaRPr lang="ru-RU" sz="8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 bwMode="auto">
          <a:xfrm>
            <a:off x="4343400" y="1081897"/>
            <a:ext cx="710293" cy="0"/>
          </a:xfrm>
          <a:prstGeom prst="straightConnector1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Прямая со стрелкой 50"/>
          <p:cNvCxnSpPr/>
          <p:nvPr/>
        </p:nvCxnSpPr>
        <p:spPr bwMode="auto">
          <a:xfrm>
            <a:off x="7173155" y="1081897"/>
            <a:ext cx="710293" cy="0"/>
          </a:xfrm>
          <a:prstGeom prst="straightConnector1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Прямоугольник 51"/>
          <p:cNvSpPr/>
          <p:nvPr/>
        </p:nvSpPr>
        <p:spPr bwMode="auto">
          <a:xfrm>
            <a:off x="7948751" y="711808"/>
            <a:ext cx="1952368" cy="74018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Приостановка рассмотрения заявки при неполном пакете документов</a:t>
            </a:r>
            <a:endParaRPr lang="ru-RU" sz="1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H="1">
            <a:off x="7138637" y="1235042"/>
            <a:ext cx="674776" cy="0"/>
          </a:xfrm>
          <a:prstGeom prst="straightConnector1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Прямая со стрелкой 54"/>
          <p:cNvCxnSpPr/>
          <p:nvPr/>
        </p:nvCxnSpPr>
        <p:spPr bwMode="auto">
          <a:xfrm>
            <a:off x="9928664" y="1168983"/>
            <a:ext cx="782879" cy="349574"/>
          </a:xfrm>
          <a:prstGeom prst="straightConnector1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Прямоугольник 55"/>
          <p:cNvSpPr/>
          <p:nvPr/>
        </p:nvSpPr>
        <p:spPr bwMode="auto">
          <a:xfrm>
            <a:off x="10283810" y="1614542"/>
            <a:ext cx="1480926" cy="906225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FFFFFF"/>
                </a:solidFill>
                <a:latin typeface="Arial" panose="020B0604020202020204" pitchFamily="34" charset="0"/>
              </a:rPr>
              <a:t>В случае не предоставления недостающих документов заявка аннулируется</a:t>
            </a:r>
            <a:endParaRPr lang="ru-RU" sz="1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</p:spTree>
    <p:extLst>
      <p:ext uri="{BB962C8B-B14F-4D97-AF65-F5344CB8AC3E}">
        <p14:creationId xmlns:p14="http://schemas.microsoft.com/office/powerpoint/2010/main" val="426302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1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-1524000" y="6361113"/>
            <a:ext cx="36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9221" name="Прямоугольник 11"/>
          <p:cNvSpPr>
            <a:spLocks noChangeArrowheads="1"/>
          </p:cNvSpPr>
          <p:nvPr/>
        </p:nvSpPr>
        <p:spPr bwMode="auto">
          <a:xfrm>
            <a:off x="1663700" y="106363"/>
            <a:ext cx="7281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статуса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о 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подключении через сайт Общества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4273" y="658225"/>
            <a:ext cx="4945969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имеет возможность отслеживать статус заявки о подключении, </a:t>
            </a:r>
          </a:p>
          <a:p>
            <a:pPr algn="ctr"/>
            <a:r>
              <a:rPr 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зная её регистрационный номер</a:t>
            </a:r>
            <a:endParaRPr lang="ru-RU" sz="1400" b="1" dirty="0" smtClean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  <p:sp>
        <p:nvSpPr>
          <p:cNvPr id="13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prstClr val="white"/>
                </a:solidFill>
                <a:latin typeface="Arial Narrow" pitchFamily="34" charset="0"/>
              </a:rPr>
              <a:t>13</a:t>
            </a:r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12848" t="15961" r="62848" b="3129"/>
          <a:stretch/>
        </p:blipFill>
        <p:spPr bwMode="auto">
          <a:xfrm>
            <a:off x="474485" y="898071"/>
            <a:ext cx="5852836" cy="5208627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12428" y="1394354"/>
            <a:ext cx="492578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АО «Газпром газораспределение Оренбург» (www.oblgaz56.ru)</a:t>
            </a:r>
            <a:endParaRPr lang="ru-RU" sz="1400" b="1" dirty="0" smtClean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15480" t="14310" r="64551" b="5332"/>
          <a:stretch/>
        </p:blipFill>
        <p:spPr bwMode="auto">
          <a:xfrm>
            <a:off x="7307843" y="1967686"/>
            <a:ext cx="4302578" cy="4032969"/>
          </a:xfrm>
          <a:prstGeom prst="rect">
            <a:avLst/>
          </a:prstGeom>
          <a:ln>
            <a:solidFill>
              <a:srgbClr val="3399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8565" r="38127" b="11861"/>
          <a:stretch/>
        </p:blipFill>
        <p:spPr>
          <a:xfrm>
            <a:off x="531181" y="2122862"/>
            <a:ext cx="150176" cy="310242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 rot="2225898">
            <a:off x="9518828" y="2940340"/>
            <a:ext cx="444257" cy="9832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99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1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-1524000" y="6361113"/>
            <a:ext cx="36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9221" name="Прямоугольник 11"/>
          <p:cNvSpPr>
            <a:spLocks noChangeArrowheads="1"/>
          </p:cNvSpPr>
          <p:nvPr/>
        </p:nvSpPr>
        <p:spPr bwMode="auto">
          <a:xfrm>
            <a:off x="1663700" y="106363"/>
            <a:ext cx="7281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подача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о подключении</a:t>
            </a:r>
          </a:p>
        </p:txBody>
      </p:sp>
      <p:pic>
        <p:nvPicPr>
          <p:cNvPr id="9222" name="Picture 3" descr="D:\оформление\IMG_2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16" y="2792185"/>
            <a:ext cx="7569403" cy="32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32992" y="664229"/>
            <a:ext cx="922464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заявки о подключении Заявитель направляет на имя </a:t>
            </a:r>
          </a:p>
          <a:p>
            <a:pPr algn="ctr"/>
            <a:r>
              <a:rPr lang="ru-RU" sz="14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оператора газификации ООО «ГАЗПРОМ ГАЗИФИКЦИЯ»</a:t>
            </a:r>
          </a:p>
          <a:p>
            <a:pPr algn="ctr"/>
            <a:r>
              <a:rPr lang="ru-RU" sz="14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территории Оренбургской области от лица единого оператора газификации действует </a:t>
            </a:r>
          </a:p>
          <a:p>
            <a:pPr algn="ctr"/>
            <a:r>
              <a:rPr lang="ru-RU" sz="14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«Газпром газораспределение Оренбург»)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3699" y="1722865"/>
            <a:ext cx="922464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подачи заявки о заключении договора о подключении: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ерез сайт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АО «Газпром газораспределение Оренбург»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(www.oblgaz56.ru)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обратившись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службу «Единый центр предоставления услуг» филиала АО «Газпром газораспределение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Оренбург», расположенного по территориальному принципу местонахождения газифицируемого объекта</a:t>
            </a:r>
            <a:endParaRPr lang="ru-RU" sz="1200" b="1" dirty="0" smtClean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  <p:sp>
        <p:nvSpPr>
          <p:cNvPr id="13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prstClr val="white"/>
                </a:solidFill>
                <a:latin typeface="Arial Narrow" pitchFamily="34" charset="0"/>
              </a:rPr>
              <a:t>14</a:t>
            </a:r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15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1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-1524000" y="6361113"/>
            <a:ext cx="36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9221" name="Прямоугольник 11"/>
          <p:cNvSpPr>
            <a:spLocks noChangeArrowheads="1"/>
          </p:cNvSpPr>
          <p:nvPr/>
        </p:nvSpPr>
        <p:spPr bwMode="auto">
          <a:xfrm>
            <a:off x="1663700" y="106363"/>
            <a:ext cx="7281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инвестиционный стандарт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2992" y="664229"/>
            <a:ext cx="922464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Оренбургская область вошла в перечень «пилотных регионов» по внедрению в 2022 году</a:t>
            </a:r>
          </a:p>
          <a:p>
            <a:pPr algn="ctr"/>
            <a:r>
              <a:rPr lang="ru-RU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инвестиционного стандарта,</a:t>
            </a:r>
          </a:p>
          <a:p>
            <a:pPr algn="ctr"/>
            <a:r>
              <a:rPr lang="ru-RU" sz="14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твержденного приказом Минэкономразвития России  от 30.09.2021 № 591</a:t>
            </a:r>
          </a:p>
          <a:p>
            <a:pPr algn="ctr"/>
            <a:r>
              <a:rPr 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системе поддержки новых инвестиционных проектов в субъектах Российской Федерации»</a:t>
            </a:r>
          </a:p>
          <a:p>
            <a:pPr algn="ctr"/>
            <a:r>
              <a:rPr 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«Региональный инвестиционный стандарт»)»</a:t>
            </a:r>
            <a:endParaRPr lang="ru-RU" sz="1400" b="1" dirty="0" smtClean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9764" y="1943299"/>
            <a:ext cx="981052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</a:t>
            </a:r>
          </a:p>
          <a:p>
            <a:pPr algn="ctr"/>
            <a:r>
              <a:rPr lang="ru-RU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 инвестиционных правил – оптимальный алгоритм действий («клиентского пути») </a:t>
            </a:r>
          </a:p>
          <a:p>
            <a:pPr algn="ctr"/>
            <a:r>
              <a:rPr 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инвестора, планирующего реализацию инвестиционного проекта на территории Оренбургской области</a:t>
            </a:r>
            <a:endParaRPr lang="ru-RU" sz="1400" b="1" dirty="0" smtClean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  <p:sp>
        <p:nvSpPr>
          <p:cNvPr id="13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prstClr val="white"/>
                </a:solidFill>
                <a:latin typeface="Arial Narrow" pitchFamily="34" charset="0"/>
              </a:rPr>
              <a:t>15</a:t>
            </a:r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4886" y="2830486"/>
            <a:ext cx="9655403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 Минэкономразвития России от 06.06.2022 № 297</a:t>
            </a:r>
          </a:p>
          <a:p>
            <a:pPr algn="ctr"/>
            <a:r>
              <a:rPr 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</a:t>
            </a:r>
          </a:p>
          <a:p>
            <a:pPr algn="ctr"/>
            <a:r>
              <a:rPr lang="ru-RU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 инвестора по подключению (технологическому присоединению) газоиспользующего оборудования и объектов капитального строительства </a:t>
            </a:r>
          </a:p>
          <a:p>
            <a:pPr algn="ctr"/>
            <a:r>
              <a:rPr lang="ru-RU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сетям газораспределения</a:t>
            </a:r>
          </a:p>
          <a:p>
            <a:pPr algn="ctr"/>
            <a:endParaRPr lang="ru-RU" sz="1600" b="1" dirty="0" smtClean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6914" y="4403472"/>
            <a:ext cx="9870622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промышленности и энергетики Оренбургской области </a:t>
            </a:r>
          </a:p>
          <a:p>
            <a:pPr algn="ctr"/>
            <a:r>
              <a:rPr lang="ru-RU" sz="14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с АО «Газпром газораспределение Оренбург»</a:t>
            </a:r>
          </a:p>
          <a:p>
            <a:pPr algn="ctr"/>
            <a:r>
              <a:rPr lang="ru-RU" sz="1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роводит организационную работу по внедрению Свода инвестиционных правил по направлению газоснабжения (на основе адаптации типового Алгоритма действий к условиям региона )</a:t>
            </a:r>
          </a:p>
          <a:p>
            <a:pPr algn="ctr"/>
            <a:endParaRPr lang="ru-RU" sz="1200" b="1" dirty="0" smtClean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06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6"/>
          <p:cNvSpPr>
            <a:spLocks noChangeArrowheads="1"/>
          </p:cNvSpPr>
          <p:nvPr/>
        </p:nvSpPr>
        <p:spPr bwMode="auto">
          <a:xfrm>
            <a:off x="0" y="1019177"/>
            <a:ext cx="12192000" cy="528797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 flipH="1">
            <a:off x="3439643" y="0"/>
            <a:ext cx="0" cy="1052736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 flipV="1">
            <a:off x="-17090" y="1052742"/>
            <a:ext cx="12209092" cy="15489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25264" y="3169528"/>
            <a:ext cx="4089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cap="all" dirty="0">
                <a:solidFill>
                  <a:schemeClr val="bg1"/>
                </a:solidFill>
                <a:latin typeface="Arial Narrow" pitchFamily="34" charset="0"/>
              </a:rPr>
              <a:t>Спасибо за внимание!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6559-95C9-4CCD-A464-60607B159B61}" type="slidenum">
              <a:rPr lang="ru-RU" smtClean="0"/>
              <a:t>16</a:t>
            </a:fld>
            <a:endParaRPr lang="ru-R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313488"/>
            <a:ext cx="12192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0" y="6320061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806727" y="6356367"/>
            <a:ext cx="719006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/>
            <a:r>
              <a:rPr lang="ru-RU" cap="all" dirty="0" smtClean="0">
                <a:solidFill>
                  <a:schemeClr val="bg1"/>
                </a:solidFill>
                <a:latin typeface="Arial Narrow" pitchFamily="34" charset="0"/>
              </a:rPr>
              <a:t>Г. ОРЕНБУРГ, </a:t>
            </a:r>
            <a:r>
              <a:rPr lang="ru-RU" cap="all" dirty="0">
                <a:solidFill>
                  <a:schemeClr val="bg1"/>
                </a:solidFill>
                <a:latin typeface="Arial Narrow" pitchFamily="34" charset="0"/>
              </a:rPr>
              <a:t>12 августа 2022 года</a:t>
            </a:r>
            <a:endParaRPr lang="ru-RU" altLang="ru-RU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4" name="Picture 2" descr="C:\Users\o019918\AppData\Local\Temp\Rar$DRa0.266\Логотип с фон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2495373" cy="10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2495375" y="734"/>
            <a:ext cx="9696628" cy="107474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altLang="ru-RU" sz="1600" dirty="0">
                <a:solidFill>
                  <a:prstClr val="white"/>
                </a:solidFill>
              </a:rPr>
              <a:t> </a:t>
            </a:r>
            <a:r>
              <a:rPr lang="ru-RU" sz="1600" cap="all" dirty="0" smtClean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16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1600" cap="all" dirty="0" smtClean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1600" cap="all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600" cap="all" dirty="0">
                <a:solidFill>
                  <a:schemeClr val="bg1"/>
                </a:solidFill>
                <a:latin typeface="Arial Narrow" pitchFamily="34" charset="0"/>
              </a:rPr>
              <a:t>«Нормативно-правовое регулирование подключения и безопасности сетей </a:t>
            </a:r>
            <a:endParaRPr lang="ru-RU" sz="1600" cap="all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1600" cap="all" dirty="0" smtClean="0">
                <a:solidFill>
                  <a:schemeClr val="bg1"/>
                </a:solidFill>
                <a:latin typeface="Arial Narrow" pitchFamily="34" charset="0"/>
              </a:rPr>
              <a:t>газораспределения </a:t>
            </a:r>
            <a:r>
              <a:rPr lang="ru-RU" sz="1600" cap="all" dirty="0">
                <a:solidFill>
                  <a:schemeClr val="bg1"/>
                </a:solidFill>
                <a:latin typeface="Arial Narrow" pitchFamily="34" charset="0"/>
              </a:rPr>
              <a:t>и газопотребления»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1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-1524000" y="6361113"/>
            <a:ext cx="36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8196" name="Rectangle 84"/>
          <p:cNvSpPr>
            <a:spLocks noChangeArrowheads="1"/>
          </p:cNvSpPr>
          <p:nvPr/>
        </p:nvSpPr>
        <p:spPr bwMode="auto">
          <a:xfrm>
            <a:off x="222250" y="6323013"/>
            <a:ext cx="1487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prstClr val="white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8197" name="Прямоугольник 11"/>
          <p:cNvSpPr>
            <a:spLocks noChangeArrowheads="1"/>
          </p:cNvSpPr>
          <p:nvPr/>
        </p:nvSpPr>
        <p:spPr bwMode="auto">
          <a:xfrm>
            <a:off x="1663700" y="125413"/>
            <a:ext cx="728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white"/>
                </a:solidFill>
                <a:latin typeface="Arial" charset="0"/>
                <a:cs typeface="Arial" charset="0"/>
              </a:rPr>
              <a:t>Нормативно-правовые акты</a:t>
            </a:r>
          </a:p>
        </p:txBody>
      </p:sp>
      <p:pic>
        <p:nvPicPr>
          <p:cNvPr id="8198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461" y="2207262"/>
            <a:ext cx="2197268" cy="1954301"/>
          </a:xfrm>
        </p:spPr>
      </p:pic>
      <p:sp>
        <p:nvSpPr>
          <p:cNvPr id="12" name="Полилиния 11"/>
          <p:cNvSpPr/>
          <p:nvPr/>
        </p:nvSpPr>
        <p:spPr>
          <a:xfrm>
            <a:off x="222250" y="1988673"/>
            <a:ext cx="3857625" cy="2069847"/>
          </a:xfrm>
          <a:custGeom>
            <a:avLst/>
            <a:gdLst>
              <a:gd name="connsiteX0" fmla="*/ 0 w 4345682"/>
              <a:gd name="connsiteY0" fmla="*/ 121920 h 1219200"/>
              <a:gd name="connsiteX1" fmla="*/ 121920 w 4345682"/>
              <a:gd name="connsiteY1" fmla="*/ 0 h 1219200"/>
              <a:gd name="connsiteX2" fmla="*/ 4223762 w 4345682"/>
              <a:gd name="connsiteY2" fmla="*/ 0 h 1219200"/>
              <a:gd name="connsiteX3" fmla="*/ 4345682 w 4345682"/>
              <a:gd name="connsiteY3" fmla="*/ 121920 h 1219200"/>
              <a:gd name="connsiteX4" fmla="*/ 4345682 w 4345682"/>
              <a:gd name="connsiteY4" fmla="*/ 1097280 h 1219200"/>
              <a:gd name="connsiteX5" fmla="*/ 4223762 w 4345682"/>
              <a:gd name="connsiteY5" fmla="*/ 1219200 h 1219200"/>
              <a:gd name="connsiteX6" fmla="*/ 121920 w 4345682"/>
              <a:gd name="connsiteY6" fmla="*/ 1219200 h 1219200"/>
              <a:gd name="connsiteX7" fmla="*/ 0 w 4345682"/>
              <a:gd name="connsiteY7" fmla="*/ 1097280 h 1219200"/>
              <a:gd name="connsiteX8" fmla="*/ 0 w 4345682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5682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4223762" y="0"/>
                </a:lnTo>
                <a:cubicBezTo>
                  <a:pt x="4291097" y="0"/>
                  <a:pt x="4345682" y="54585"/>
                  <a:pt x="4345682" y="121920"/>
                </a:cubicBezTo>
                <a:lnTo>
                  <a:pt x="4345682" y="1097280"/>
                </a:lnTo>
                <a:cubicBezTo>
                  <a:pt x="4345682" y="1164615"/>
                  <a:pt x="4291097" y="1219200"/>
                  <a:pt x="4223762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669" tIns="96669" rIns="97200" bIns="96669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</a:rPr>
              <a:t>Постановление Правительства Российской Федерации 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</a:rPr>
              <a:t>от 13.09.2021 № 1547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>
                <a:solidFill>
                  <a:prstClr val="white"/>
                </a:solidFill>
              </a:rPr>
              <a:t>«Правила подключения (технологического </a:t>
            </a:r>
            <a:r>
              <a:rPr lang="ru-RU" sz="1200" dirty="0" smtClean="0">
                <a:solidFill>
                  <a:prstClr val="white"/>
                </a:solidFill>
              </a:rPr>
              <a:t>присоединения) газоиспользующего </a:t>
            </a:r>
            <a:r>
              <a:rPr lang="ru-RU" sz="1200" dirty="0">
                <a:solidFill>
                  <a:prstClr val="white"/>
                </a:solidFill>
              </a:rPr>
              <a:t>оборудования и объектов капитального строительства к сетям газораспределения»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7914378" y="4997837"/>
            <a:ext cx="3957808" cy="1247776"/>
          </a:xfrm>
          <a:custGeom>
            <a:avLst/>
            <a:gdLst>
              <a:gd name="connsiteX0" fmla="*/ 0 w 4345682"/>
              <a:gd name="connsiteY0" fmla="*/ 121920 h 1219200"/>
              <a:gd name="connsiteX1" fmla="*/ 121920 w 4345682"/>
              <a:gd name="connsiteY1" fmla="*/ 0 h 1219200"/>
              <a:gd name="connsiteX2" fmla="*/ 4223762 w 4345682"/>
              <a:gd name="connsiteY2" fmla="*/ 0 h 1219200"/>
              <a:gd name="connsiteX3" fmla="*/ 4345682 w 4345682"/>
              <a:gd name="connsiteY3" fmla="*/ 121920 h 1219200"/>
              <a:gd name="connsiteX4" fmla="*/ 4345682 w 4345682"/>
              <a:gd name="connsiteY4" fmla="*/ 1097280 h 1219200"/>
              <a:gd name="connsiteX5" fmla="*/ 4223762 w 4345682"/>
              <a:gd name="connsiteY5" fmla="*/ 1219200 h 1219200"/>
              <a:gd name="connsiteX6" fmla="*/ 121920 w 4345682"/>
              <a:gd name="connsiteY6" fmla="*/ 1219200 h 1219200"/>
              <a:gd name="connsiteX7" fmla="*/ 0 w 4345682"/>
              <a:gd name="connsiteY7" fmla="*/ 1097280 h 1219200"/>
              <a:gd name="connsiteX8" fmla="*/ 0 w 4345682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5682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4223762" y="0"/>
                </a:lnTo>
                <a:cubicBezTo>
                  <a:pt x="4291097" y="0"/>
                  <a:pt x="4345682" y="54585"/>
                  <a:pt x="4345682" y="121920"/>
                </a:cubicBezTo>
                <a:lnTo>
                  <a:pt x="4345682" y="1097280"/>
                </a:lnTo>
                <a:cubicBezTo>
                  <a:pt x="4345682" y="1164615"/>
                  <a:pt x="4291097" y="1219200"/>
                  <a:pt x="4223762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669" tIns="96669" rIns="97200" bIns="96669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</a:rPr>
              <a:t>Постановление Правительства Российской Федерации 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</a:rPr>
              <a:t>от 05.02.1998 № 162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>
                <a:solidFill>
                  <a:prstClr val="white"/>
                </a:solidFill>
              </a:rPr>
              <a:t>«Об утверждении Правил поставки газа </a:t>
            </a:r>
            <a:endParaRPr lang="ru-RU" sz="1200" dirty="0" smtClean="0">
              <a:solidFill>
                <a:prstClr val="white"/>
              </a:solidFill>
            </a:endParaRP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 smtClean="0">
                <a:solidFill>
                  <a:prstClr val="white"/>
                </a:solidFill>
              </a:rPr>
              <a:t>в </a:t>
            </a:r>
            <a:r>
              <a:rPr lang="ru-RU" sz="1200" dirty="0">
                <a:solidFill>
                  <a:prstClr val="white"/>
                </a:solidFill>
              </a:rPr>
              <a:t>Российской Федерации»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215812" y="4161563"/>
            <a:ext cx="3857626" cy="2084050"/>
          </a:xfrm>
          <a:custGeom>
            <a:avLst/>
            <a:gdLst>
              <a:gd name="connsiteX0" fmla="*/ 0 w 4345682"/>
              <a:gd name="connsiteY0" fmla="*/ 121920 h 1219200"/>
              <a:gd name="connsiteX1" fmla="*/ 121920 w 4345682"/>
              <a:gd name="connsiteY1" fmla="*/ 0 h 1219200"/>
              <a:gd name="connsiteX2" fmla="*/ 4223762 w 4345682"/>
              <a:gd name="connsiteY2" fmla="*/ 0 h 1219200"/>
              <a:gd name="connsiteX3" fmla="*/ 4345682 w 4345682"/>
              <a:gd name="connsiteY3" fmla="*/ 121920 h 1219200"/>
              <a:gd name="connsiteX4" fmla="*/ 4345682 w 4345682"/>
              <a:gd name="connsiteY4" fmla="*/ 1097280 h 1219200"/>
              <a:gd name="connsiteX5" fmla="*/ 4223762 w 4345682"/>
              <a:gd name="connsiteY5" fmla="*/ 1219200 h 1219200"/>
              <a:gd name="connsiteX6" fmla="*/ 121920 w 4345682"/>
              <a:gd name="connsiteY6" fmla="*/ 1219200 h 1219200"/>
              <a:gd name="connsiteX7" fmla="*/ 0 w 4345682"/>
              <a:gd name="connsiteY7" fmla="*/ 1097280 h 1219200"/>
              <a:gd name="connsiteX8" fmla="*/ 0 w 4345682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5682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4223762" y="0"/>
                </a:lnTo>
                <a:cubicBezTo>
                  <a:pt x="4291097" y="0"/>
                  <a:pt x="4345682" y="54585"/>
                  <a:pt x="4345682" y="121920"/>
                </a:cubicBezTo>
                <a:lnTo>
                  <a:pt x="4345682" y="1097280"/>
                </a:lnTo>
                <a:cubicBezTo>
                  <a:pt x="4345682" y="1164615"/>
                  <a:pt x="4291097" y="1219200"/>
                  <a:pt x="4223762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669" tIns="96669" rIns="97200" bIns="96669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</a:rPr>
              <a:t>Постановление Правительства Российской Федерации 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</a:rPr>
              <a:t>от 29.12.2000 № 1021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prstClr val="white"/>
                </a:solidFill>
              </a:rPr>
              <a:t>«</a:t>
            </a:r>
            <a:r>
              <a:rPr lang="ru-RU" sz="1200" dirty="0" smtClean="0">
                <a:solidFill>
                  <a:prstClr val="white"/>
                </a:solidFill>
              </a:rPr>
              <a:t>О</a:t>
            </a:r>
            <a:r>
              <a:rPr lang="ru-RU" sz="1200" b="1" dirty="0" smtClean="0">
                <a:solidFill>
                  <a:prstClr val="white"/>
                </a:solidFill>
              </a:rPr>
              <a:t> </a:t>
            </a:r>
            <a:r>
              <a:rPr lang="ru-RU" sz="1200" dirty="0" smtClean="0">
                <a:solidFill>
                  <a:prstClr val="white"/>
                </a:solidFill>
              </a:rPr>
              <a:t>государственном регулировании цен на газ, тарифов на услуги по его транспортировке, платы за технологическое присоединение газоиспользующего оборудования к газораспределительным сетям на территории российской федерации…»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7890565" y="642473"/>
            <a:ext cx="3956050" cy="1346200"/>
          </a:xfrm>
          <a:custGeom>
            <a:avLst/>
            <a:gdLst>
              <a:gd name="connsiteX0" fmla="*/ 0 w 4345682"/>
              <a:gd name="connsiteY0" fmla="*/ 121920 h 1219200"/>
              <a:gd name="connsiteX1" fmla="*/ 121920 w 4345682"/>
              <a:gd name="connsiteY1" fmla="*/ 0 h 1219200"/>
              <a:gd name="connsiteX2" fmla="*/ 4223762 w 4345682"/>
              <a:gd name="connsiteY2" fmla="*/ 0 h 1219200"/>
              <a:gd name="connsiteX3" fmla="*/ 4345682 w 4345682"/>
              <a:gd name="connsiteY3" fmla="*/ 121920 h 1219200"/>
              <a:gd name="connsiteX4" fmla="*/ 4345682 w 4345682"/>
              <a:gd name="connsiteY4" fmla="*/ 1097280 h 1219200"/>
              <a:gd name="connsiteX5" fmla="*/ 4223762 w 4345682"/>
              <a:gd name="connsiteY5" fmla="*/ 1219200 h 1219200"/>
              <a:gd name="connsiteX6" fmla="*/ 121920 w 4345682"/>
              <a:gd name="connsiteY6" fmla="*/ 1219200 h 1219200"/>
              <a:gd name="connsiteX7" fmla="*/ 0 w 4345682"/>
              <a:gd name="connsiteY7" fmla="*/ 1097280 h 1219200"/>
              <a:gd name="connsiteX8" fmla="*/ 0 w 4345682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5682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4223762" y="0"/>
                </a:lnTo>
                <a:cubicBezTo>
                  <a:pt x="4291097" y="0"/>
                  <a:pt x="4345682" y="54585"/>
                  <a:pt x="4345682" y="121920"/>
                </a:cubicBezTo>
                <a:lnTo>
                  <a:pt x="4345682" y="1097280"/>
                </a:lnTo>
                <a:cubicBezTo>
                  <a:pt x="4345682" y="1164615"/>
                  <a:pt x="4291097" y="1219200"/>
                  <a:pt x="4223762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669" tIns="96669" rIns="97200" bIns="96669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</a:rPr>
              <a:t>Градостроительный кодекс Российской Федерации 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</a:rPr>
              <a:t>от 29.12.2004 № 190-ФЗ 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22250" y="660566"/>
            <a:ext cx="3857625" cy="1276350"/>
          </a:xfrm>
          <a:custGeom>
            <a:avLst/>
            <a:gdLst>
              <a:gd name="connsiteX0" fmla="*/ 0 w 4345682"/>
              <a:gd name="connsiteY0" fmla="*/ 121920 h 1219200"/>
              <a:gd name="connsiteX1" fmla="*/ 121920 w 4345682"/>
              <a:gd name="connsiteY1" fmla="*/ 0 h 1219200"/>
              <a:gd name="connsiteX2" fmla="*/ 4223762 w 4345682"/>
              <a:gd name="connsiteY2" fmla="*/ 0 h 1219200"/>
              <a:gd name="connsiteX3" fmla="*/ 4345682 w 4345682"/>
              <a:gd name="connsiteY3" fmla="*/ 121920 h 1219200"/>
              <a:gd name="connsiteX4" fmla="*/ 4345682 w 4345682"/>
              <a:gd name="connsiteY4" fmla="*/ 1097280 h 1219200"/>
              <a:gd name="connsiteX5" fmla="*/ 4223762 w 4345682"/>
              <a:gd name="connsiteY5" fmla="*/ 1219200 h 1219200"/>
              <a:gd name="connsiteX6" fmla="*/ 121920 w 4345682"/>
              <a:gd name="connsiteY6" fmla="*/ 1219200 h 1219200"/>
              <a:gd name="connsiteX7" fmla="*/ 0 w 4345682"/>
              <a:gd name="connsiteY7" fmla="*/ 1097280 h 1219200"/>
              <a:gd name="connsiteX8" fmla="*/ 0 w 4345682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5682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4223762" y="0"/>
                </a:lnTo>
                <a:cubicBezTo>
                  <a:pt x="4291097" y="0"/>
                  <a:pt x="4345682" y="54585"/>
                  <a:pt x="4345682" y="121920"/>
                </a:cubicBezTo>
                <a:lnTo>
                  <a:pt x="4345682" y="1097280"/>
                </a:lnTo>
                <a:cubicBezTo>
                  <a:pt x="4345682" y="1164615"/>
                  <a:pt x="4291097" y="1219200"/>
                  <a:pt x="4223762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669" tIns="96669" rIns="97200" bIns="96669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</a:rPr>
              <a:t>Федеральный </a:t>
            </a:r>
            <a:r>
              <a:rPr lang="ru-RU" sz="1600" b="1" dirty="0" smtClean="0">
                <a:solidFill>
                  <a:prstClr val="white"/>
                </a:solidFill>
              </a:rPr>
              <a:t>закон</a:t>
            </a:r>
            <a:endParaRPr lang="ru-RU" sz="1600" b="1" dirty="0">
              <a:solidFill>
                <a:prstClr val="white"/>
              </a:solidFill>
            </a:endParaRP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</a:rPr>
              <a:t> от 31.03.1999 № 69-ФЗ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>
                <a:solidFill>
                  <a:prstClr val="white"/>
                </a:solidFill>
              </a:rPr>
              <a:t>«О газоснабжении 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>
                <a:solidFill>
                  <a:prstClr val="white"/>
                </a:solidFill>
              </a:rPr>
              <a:t>в Российской Федерации» 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7914378" y="3539699"/>
            <a:ext cx="3932237" cy="1355725"/>
          </a:xfrm>
          <a:custGeom>
            <a:avLst/>
            <a:gdLst>
              <a:gd name="connsiteX0" fmla="*/ 0 w 4345682"/>
              <a:gd name="connsiteY0" fmla="*/ 121920 h 1219200"/>
              <a:gd name="connsiteX1" fmla="*/ 121920 w 4345682"/>
              <a:gd name="connsiteY1" fmla="*/ 0 h 1219200"/>
              <a:gd name="connsiteX2" fmla="*/ 4223762 w 4345682"/>
              <a:gd name="connsiteY2" fmla="*/ 0 h 1219200"/>
              <a:gd name="connsiteX3" fmla="*/ 4345682 w 4345682"/>
              <a:gd name="connsiteY3" fmla="*/ 121920 h 1219200"/>
              <a:gd name="connsiteX4" fmla="*/ 4345682 w 4345682"/>
              <a:gd name="connsiteY4" fmla="*/ 1097280 h 1219200"/>
              <a:gd name="connsiteX5" fmla="*/ 4223762 w 4345682"/>
              <a:gd name="connsiteY5" fmla="*/ 1219200 h 1219200"/>
              <a:gd name="connsiteX6" fmla="*/ 121920 w 4345682"/>
              <a:gd name="connsiteY6" fmla="*/ 1219200 h 1219200"/>
              <a:gd name="connsiteX7" fmla="*/ 0 w 4345682"/>
              <a:gd name="connsiteY7" fmla="*/ 1097280 h 1219200"/>
              <a:gd name="connsiteX8" fmla="*/ 0 w 4345682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5682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4223762" y="0"/>
                </a:lnTo>
                <a:cubicBezTo>
                  <a:pt x="4291097" y="0"/>
                  <a:pt x="4345682" y="54585"/>
                  <a:pt x="4345682" y="121920"/>
                </a:cubicBezTo>
                <a:lnTo>
                  <a:pt x="4345682" y="1097280"/>
                </a:lnTo>
                <a:cubicBezTo>
                  <a:pt x="4345682" y="1164615"/>
                  <a:pt x="4291097" y="1219200"/>
                  <a:pt x="4223762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669" tIns="96669" rIns="97200" bIns="96669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 smtClean="0">
                <a:solidFill>
                  <a:prstClr val="white"/>
                </a:solidFill>
              </a:rPr>
              <a:t>Постановление Правительства Российской Федерации 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 smtClean="0">
                <a:solidFill>
                  <a:prstClr val="white"/>
                </a:solidFill>
              </a:rPr>
              <a:t>от 29.10.2010 № 870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white"/>
                </a:solidFill>
              </a:rPr>
              <a:t>«Об утверждении технического регламента о безопасности сетей газораспределения и газопотребления»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890565" y="2091086"/>
            <a:ext cx="3956050" cy="1346200"/>
          </a:xfrm>
          <a:custGeom>
            <a:avLst/>
            <a:gdLst>
              <a:gd name="connsiteX0" fmla="*/ 0 w 4345682"/>
              <a:gd name="connsiteY0" fmla="*/ 121920 h 1219200"/>
              <a:gd name="connsiteX1" fmla="*/ 121920 w 4345682"/>
              <a:gd name="connsiteY1" fmla="*/ 0 h 1219200"/>
              <a:gd name="connsiteX2" fmla="*/ 4223762 w 4345682"/>
              <a:gd name="connsiteY2" fmla="*/ 0 h 1219200"/>
              <a:gd name="connsiteX3" fmla="*/ 4345682 w 4345682"/>
              <a:gd name="connsiteY3" fmla="*/ 121920 h 1219200"/>
              <a:gd name="connsiteX4" fmla="*/ 4345682 w 4345682"/>
              <a:gd name="connsiteY4" fmla="*/ 1097280 h 1219200"/>
              <a:gd name="connsiteX5" fmla="*/ 4223762 w 4345682"/>
              <a:gd name="connsiteY5" fmla="*/ 1219200 h 1219200"/>
              <a:gd name="connsiteX6" fmla="*/ 121920 w 4345682"/>
              <a:gd name="connsiteY6" fmla="*/ 1219200 h 1219200"/>
              <a:gd name="connsiteX7" fmla="*/ 0 w 4345682"/>
              <a:gd name="connsiteY7" fmla="*/ 1097280 h 1219200"/>
              <a:gd name="connsiteX8" fmla="*/ 0 w 4345682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5682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4223762" y="0"/>
                </a:lnTo>
                <a:cubicBezTo>
                  <a:pt x="4291097" y="0"/>
                  <a:pt x="4345682" y="54585"/>
                  <a:pt x="4345682" y="121920"/>
                </a:cubicBezTo>
                <a:lnTo>
                  <a:pt x="4345682" y="1097280"/>
                </a:lnTo>
                <a:cubicBezTo>
                  <a:pt x="4345682" y="1164615"/>
                  <a:pt x="4291097" y="1219200"/>
                  <a:pt x="4223762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6669" tIns="96669" rIns="97200" bIns="96669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</a:rPr>
              <a:t>Федеральный закон с</a:t>
            </a: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</a:rPr>
              <a:t> от </a:t>
            </a:r>
            <a:r>
              <a:rPr lang="ru-RU" sz="1600" b="1" dirty="0" smtClean="0">
                <a:solidFill>
                  <a:prstClr val="white"/>
                </a:solidFill>
              </a:rPr>
              <a:t>21.07.19997 </a:t>
            </a:r>
            <a:r>
              <a:rPr lang="ru-RU" sz="1600" b="1" dirty="0">
                <a:solidFill>
                  <a:prstClr val="white"/>
                </a:solidFill>
              </a:rPr>
              <a:t>№ </a:t>
            </a:r>
            <a:r>
              <a:rPr lang="ru-RU" sz="1600" b="1" dirty="0" smtClean="0">
                <a:solidFill>
                  <a:prstClr val="white"/>
                </a:solidFill>
              </a:rPr>
              <a:t>116-ФЗ</a:t>
            </a:r>
            <a:endParaRPr lang="ru-RU" sz="1600" b="1" dirty="0">
              <a:solidFill>
                <a:prstClr val="white"/>
              </a:solidFill>
            </a:endParaRPr>
          </a:p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dirty="0">
                <a:solidFill>
                  <a:prstClr val="white"/>
                </a:solidFill>
              </a:rPr>
              <a:t>«О </a:t>
            </a:r>
            <a:r>
              <a:rPr lang="ru-RU" sz="1200" dirty="0" smtClean="0">
                <a:solidFill>
                  <a:prstClr val="white"/>
                </a:solidFill>
              </a:rPr>
              <a:t>промышленной безопасности опасных производственных объектов»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</p:spTree>
    <p:extLst>
      <p:ext uri="{BB962C8B-B14F-4D97-AF65-F5344CB8AC3E}">
        <p14:creationId xmlns:p14="http://schemas.microsoft.com/office/powerpoint/2010/main" val="3305302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1612332" y="145626"/>
            <a:ext cx="72813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 № 1021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032000" y="6361383"/>
            <a:ext cx="48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ED43BC4-56E2-4CD6-A4F9-8E02CACB3D8D}" type="slidenum">
              <a:rPr lang="ru-RU" altLang="ru-RU" sz="2000" b="1" smtClean="0">
                <a:solidFill>
                  <a:prstClr val="white"/>
                </a:solidFill>
                <a:latin typeface="Arial Narrow" pitchFamily="34" charset="0"/>
              </a:rPr>
              <a:t>3</a:t>
            </a:fld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051" y="640954"/>
            <a:ext cx="115375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Постановление Правительства Российской Федерации от 29.12.2000 № 1021</a:t>
            </a:r>
          </a:p>
          <a:p>
            <a:pPr algn="ctr"/>
            <a:r>
              <a:rPr lang="ru-RU" sz="1400" b="1" dirty="0" smtClean="0"/>
              <a:t>«О государственном регулировании цен на газ, тарифов на услуги по его транспортировке, платы за технологическое присоединение газоиспользующего оборудования к газораспределительным сетям на территории Российской Федерации ….»</a:t>
            </a:r>
          </a:p>
          <a:p>
            <a:pPr algn="ctr"/>
            <a:r>
              <a:rPr lang="ru-RU" sz="1400" b="1" dirty="0" smtClean="0"/>
              <a:t>(Раздел VI.2</a:t>
            </a:r>
            <a:r>
              <a:rPr lang="ru-RU" sz="1400" b="1" dirty="0"/>
              <a:t>. Плата за технологическое присоединение газоиспользующего оборудования к газораспределительным </a:t>
            </a:r>
            <a:r>
              <a:rPr lang="ru-RU" sz="1400" b="1" dirty="0" smtClean="0"/>
              <a:t>сетям)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8565" r="38127" b="11861"/>
          <a:stretch/>
        </p:blipFill>
        <p:spPr>
          <a:xfrm>
            <a:off x="3994698" y="3559833"/>
            <a:ext cx="97047" cy="225288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68626" t="15446" r="16089" b="4463"/>
          <a:stretch/>
        </p:blipFill>
        <p:spPr bwMode="auto">
          <a:xfrm rot="20855109">
            <a:off x="290558" y="2152757"/>
            <a:ext cx="1540171" cy="2218157"/>
          </a:xfrm>
          <a:prstGeom prst="rect">
            <a:avLst/>
          </a:prstGeom>
          <a:ln>
            <a:solidFill>
              <a:srgbClr val="3399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70473" y="1691790"/>
            <a:ext cx="85850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Приказ Департамента Оренбургской области по ценам и регулированию тарифов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от 09.11.2021 № 116-г/п  «Об установлении платы за технологическое присоединение газоиспользующего оборудования к газораспределительным сетям АО «Газпром газораспределение Оренбург на территории Оренбургской области на 2022 год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(тариф)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-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63 356,24 руб. (с НДС)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1745" y="2518391"/>
            <a:ext cx="735291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Условия для заявителей, намеревающихся использовать газ для целей предпринимательской (коммерческой) деятельности: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Протяженность от газоиспользующего оборудования до сети газораспределения (по прямой наименьшее расстояние</a:t>
            </a:r>
            <a:r>
              <a:rPr lang="ru-RU" sz="9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) 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≤ 200 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Максимальный часовой расход газа </a:t>
            </a: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</a:rPr>
              <a:t>≤  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15 м3/ч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Давление в сети газораспределения </a:t>
            </a: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</a:rPr>
              <a:t>≤ 0,3 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МПа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</a:rPr>
              <a:t>Б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ез необходимости </a:t>
            </a:r>
            <a:r>
              <a:rPr lang="ru-RU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выполнения мероприятий по 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</a:rPr>
              <a:t>прокладки газопровода </a:t>
            </a:r>
            <a:r>
              <a:rPr lang="ru-RU" sz="900" b="1" i="1" dirty="0">
                <a:solidFill>
                  <a:prstClr val="black"/>
                </a:solidFill>
                <a:latin typeface="Arial" panose="020B0604020202020204" pitchFamily="34" charset="0"/>
              </a:rPr>
              <a:t>бестраншейным 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способом </a:t>
            </a:r>
            <a:r>
              <a:rPr lang="ru-RU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и устройства </a:t>
            </a:r>
            <a:r>
              <a:rPr lang="ru-RU" sz="9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пункта редуцирования газа</a:t>
            </a:r>
          </a:p>
          <a:p>
            <a:r>
              <a:rPr lang="ru-RU" sz="9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В указанную плату за технологическое присоединение газоиспользующего оборудования не включаются расходы на выполнение мероприятий в границах земельного участка  заявителя.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84262" y="3983369"/>
            <a:ext cx="86952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Приказ Департамента Оренбургской области по ценам и регулированию тарифов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от 21.12.2021 № 281-г «Об установлении стандартизированных тарифных ставок, используемых для определения величины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платы за технологическое присоединение газоиспользующего оборудования к газораспределительным сетям АО «Газпром газораспределение Оренбург на территории Оренбургской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области,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на 2022 год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25419" y="5092622"/>
            <a:ext cx="88129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Приказ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Департамента Оренбургской области по ценам и регулированию тарифов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от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23.12.2021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№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286-г «Об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установлении стандартизированных тарифных ставок, используемых для определения величины платы за технологическое присоединение газоиспользующего оборудования к газораспределительным сетям АО «Газпром газораспределение Оренбург на территории Оренбургской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области, 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</a:rPr>
              <a:t>2022 год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(внутри границ земельного участка Заявителя, выполняемые АО «Газпром газораспределение Оренбург»)</a:t>
            </a:r>
            <a:endParaRPr lang="ru-RU" sz="12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5"/>
          <a:srcRect l="67786" t="16576" r="16336" b="7397"/>
          <a:stretch/>
        </p:blipFill>
        <p:spPr bwMode="auto">
          <a:xfrm rot="21351751">
            <a:off x="1229450" y="2894157"/>
            <a:ext cx="1643421" cy="2192031"/>
          </a:xfrm>
          <a:prstGeom prst="rect">
            <a:avLst/>
          </a:prstGeom>
          <a:ln>
            <a:solidFill>
              <a:srgbClr val="3399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6"/>
          <a:srcRect l="66858" t="19450" r="14158"/>
          <a:stretch/>
        </p:blipFill>
        <p:spPr bwMode="auto">
          <a:xfrm rot="433639">
            <a:off x="581740" y="4114533"/>
            <a:ext cx="1478289" cy="1998432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</p:spTree>
    <p:extLst>
      <p:ext uri="{BB962C8B-B14F-4D97-AF65-F5344CB8AC3E}">
        <p14:creationId xmlns:p14="http://schemas.microsoft.com/office/powerpoint/2010/main" val="36374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1646839" y="146249"/>
            <a:ext cx="72813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подключения № 1547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032000" y="6361383"/>
            <a:ext cx="48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ED43BC4-56E2-4CD6-A4F9-8E02CACB3D8D}" type="slidenum">
              <a:rPr lang="ru-RU" altLang="ru-RU" sz="2000" b="1" smtClean="0">
                <a:solidFill>
                  <a:prstClr val="white"/>
                </a:solidFill>
                <a:latin typeface="Arial Narrow" pitchFamily="34" charset="0"/>
              </a:rPr>
              <a:t>4</a:t>
            </a:fld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104" y="640954"/>
            <a:ext cx="11221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Правила подключения (технологического присоединения) газоиспользующего оборудования и объектов капитального строительства к сетям газораспределения, утвержденные </a:t>
            </a:r>
            <a:r>
              <a:rPr lang="ru-RU" b="1" dirty="0" smtClean="0">
                <a:solidFill>
                  <a:srgbClr val="FF0000"/>
                </a:solidFill>
              </a:rPr>
              <a:t>Постановлением </a:t>
            </a:r>
            <a:r>
              <a:rPr lang="ru-RU" b="1" dirty="0">
                <a:solidFill>
                  <a:srgbClr val="FF0000"/>
                </a:solidFill>
              </a:rPr>
              <a:t>Правительства Российской Федерации от 13.09.2021 № 1547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(вступили в силу с 18.10.2021)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103" y="1781862"/>
            <a:ext cx="111360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Правила № 1547 содержат восемь разделов и восемь приложений с типовыми формами документов: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smtClean="0"/>
              <a:t>Заявка о заключении договора о подключении </a:t>
            </a:r>
            <a:r>
              <a:rPr lang="ru-RU" sz="1400" dirty="0" smtClean="0"/>
              <a:t>(технологическом присоединении) газоиспользующего оборудования и объекта капитального строительства к сети газораспределения (Приложение №1).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smtClean="0"/>
              <a:t>Договор </a:t>
            </a:r>
            <a:r>
              <a:rPr lang="ru-RU" sz="1400" b="1" i="1" dirty="0"/>
              <a:t>о подключении </a:t>
            </a:r>
            <a:r>
              <a:rPr lang="ru-RU" sz="1400" dirty="0"/>
              <a:t>(технологическом присоединении) газоиспользующего оборудования и объекта капитального строительства к сети </a:t>
            </a:r>
            <a:r>
              <a:rPr lang="ru-RU" sz="1400" dirty="0" smtClean="0"/>
              <a:t>газораспределения (Приложение №2):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i="1" dirty="0" smtClean="0"/>
              <a:t>Технические условия на подключение </a:t>
            </a:r>
            <a:r>
              <a:rPr lang="ru-RU" sz="1400" dirty="0"/>
              <a:t>(</a:t>
            </a:r>
            <a:r>
              <a:rPr lang="ru-RU" sz="1400" dirty="0" smtClean="0"/>
              <a:t>технологическое присоединение) </a:t>
            </a:r>
            <a:r>
              <a:rPr lang="ru-RU" sz="1400" dirty="0"/>
              <a:t>газоиспользующего оборудования и объекта капитального строительства к сети газораспределения (Приложение </a:t>
            </a:r>
            <a:r>
              <a:rPr lang="ru-RU" sz="1400" dirty="0" smtClean="0"/>
              <a:t>№1 к договору о подключении) – </a:t>
            </a:r>
            <a:r>
              <a:rPr lang="ru-RU" sz="1400" i="1" dirty="0" smtClean="0"/>
              <a:t>являются неотъемлемой частью договора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i="1" dirty="0" smtClean="0"/>
              <a:t>Предварительный расчет размера платы за подключение </a:t>
            </a:r>
            <a:r>
              <a:rPr lang="ru-RU" sz="1400" dirty="0"/>
              <a:t>(технологическое присоединение) газоиспользующего оборудования и объекта капитального строительства к сети газораспределения (Приложение №</a:t>
            </a:r>
            <a:r>
              <a:rPr lang="ru-RU" sz="1400" dirty="0" smtClean="0"/>
              <a:t>12 к </a:t>
            </a:r>
            <a:r>
              <a:rPr lang="ru-RU" sz="1400" dirty="0"/>
              <a:t>договору о подключении)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/>
              <a:t>Акт о готовности сетей газопотребления </a:t>
            </a:r>
            <a:r>
              <a:rPr lang="ru-RU" sz="1400" i="1" dirty="0" smtClean="0"/>
              <a:t>и газоиспользующего оборудования объекта капитального строительства к подключению </a:t>
            </a:r>
            <a:r>
              <a:rPr lang="ru-RU" sz="1400" dirty="0"/>
              <a:t>(</a:t>
            </a:r>
            <a:r>
              <a:rPr lang="ru-RU" sz="1400" dirty="0" smtClean="0"/>
              <a:t>технологическому присоединению) (Приложение № 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smtClean="0"/>
              <a:t> Акт о подключении </a:t>
            </a:r>
            <a:r>
              <a:rPr lang="ru-RU" sz="1400" dirty="0"/>
              <a:t>(технологическом присоединении</a:t>
            </a:r>
            <a:r>
              <a:rPr lang="ru-RU" sz="1400" dirty="0" smtClean="0"/>
              <a:t>),  содержащий информацию о разграничении имущественной принадлежности и эксплуатационной ответственности сторон (Приложение №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 smtClean="0"/>
              <a:t>Иные типовые формы (Приложения № 5 - № 8)</a:t>
            </a:r>
            <a:endParaRPr lang="ru-RU" sz="1400" i="1" dirty="0"/>
          </a:p>
          <a:p>
            <a:pPr algn="ctr"/>
            <a:r>
              <a:rPr lang="ru-RU" b="1" dirty="0" smtClean="0"/>
              <a:t>Новые Правила подключения № 1547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 содержат раздел «Определение и предоставление технических условий», </a:t>
            </a:r>
            <a:r>
              <a:rPr lang="ru-RU" dirty="0" smtClean="0"/>
              <a:t>который ранее содержали Правила подключения, утвержденные ПП РФ № 1314 от 31.12.2013. </a:t>
            </a:r>
            <a:r>
              <a:rPr lang="ru-RU" b="1" i="1" dirty="0" smtClean="0"/>
              <a:t>Предварительные технические условия </a:t>
            </a:r>
          </a:p>
          <a:p>
            <a:pPr algn="ctr"/>
            <a:r>
              <a:rPr lang="ru-RU" dirty="0" smtClean="0"/>
              <a:t>(аналогичные пункту 28 отмененных Правил № 1314) </a:t>
            </a:r>
          </a:p>
          <a:p>
            <a:pPr algn="ctr"/>
            <a:r>
              <a:rPr lang="ru-RU" b="1" i="1" dirty="0" smtClean="0"/>
              <a:t>не предусмотрены и не выдаются</a:t>
            </a:r>
          </a:p>
          <a:p>
            <a:endParaRPr lang="ru-RU" b="1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8565" r="38127" b="11861"/>
          <a:stretch/>
        </p:blipFill>
        <p:spPr>
          <a:xfrm>
            <a:off x="3100257" y="5547632"/>
            <a:ext cx="298016" cy="514350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</p:spTree>
    <p:extLst>
      <p:ext uri="{BB962C8B-B14F-4D97-AF65-F5344CB8AC3E}">
        <p14:creationId xmlns:p14="http://schemas.microsoft.com/office/powerpoint/2010/main" val="14944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1655465" y="130928"/>
            <a:ext cx="72813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подключения № 1547. Раздел 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032000" y="6361383"/>
            <a:ext cx="48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ED43BC4-56E2-4CD6-A4F9-8E02CACB3D8D}" type="slidenum">
              <a:rPr lang="ru-RU" altLang="ru-RU" sz="2000" b="1" smtClean="0">
                <a:solidFill>
                  <a:prstClr val="white"/>
                </a:solidFill>
                <a:latin typeface="Arial Narrow" pitchFamily="34" charset="0"/>
              </a:rPr>
              <a:t>5</a:t>
            </a:fld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638" y="741117"/>
            <a:ext cx="111360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AutoNum type="romanUcPeriod"/>
            </a:pPr>
            <a:r>
              <a:rPr lang="ru-RU" sz="1600" b="1" dirty="0" smtClean="0"/>
              <a:t>Общие положения. </a:t>
            </a:r>
          </a:p>
          <a:p>
            <a:pPr algn="ctr"/>
            <a:r>
              <a:rPr lang="ru-RU" sz="1400" dirty="0" smtClean="0"/>
              <a:t>Раздел</a:t>
            </a:r>
            <a:r>
              <a:rPr lang="ru-RU" sz="1400" b="1" dirty="0" smtClean="0"/>
              <a:t> </a:t>
            </a:r>
            <a:r>
              <a:rPr lang="ru-RU" sz="1400" dirty="0" smtClean="0"/>
              <a:t>содержит понятия и определения, порядок подключения. </a:t>
            </a:r>
          </a:p>
          <a:p>
            <a:pPr algn="ctr"/>
            <a:r>
              <a:rPr lang="ru-RU" sz="1400" b="1" i="1" dirty="0" smtClean="0"/>
              <a:t>Основные понятия:</a:t>
            </a:r>
          </a:p>
          <a:p>
            <a:r>
              <a:rPr lang="ru-RU" sz="1400" b="1" i="1" dirty="0"/>
              <a:t>"исполнитель" </a:t>
            </a:r>
            <a:r>
              <a:rPr lang="ru-RU" sz="1400" dirty="0"/>
              <a:t>- газораспределительная организация, владеющая на праве собственности или на ином предусмотренном законом праве сетью газораспределения, к которой планируется подключение (технологическое присоединение) объекта капитального строительства или сети газораспределения заявителей, а в случае, если подключение возможно к существующим сетям газораспределения или газопотребления основных абонентов, - газораспределительная организация, с сетями которой технологически связаны сети газораспределения или газопотребления, к которым планируется подключение объектов капитального строительства заявителей, в том числе через сети других основных абонентов</a:t>
            </a:r>
            <a:r>
              <a:rPr lang="ru-RU" sz="1400" dirty="0" smtClean="0"/>
              <a:t>;</a:t>
            </a:r>
          </a:p>
          <a:p>
            <a:endParaRPr lang="ru-RU" sz="1400" b="1" i="1" dirty="0" smtClean="0"/>
          </a:p>
          <a:p>
            <a:r>
              <a:rPr lang="ru-RU" sz="1400" b="1" i="1" dirty="0" smtClean="0"/>
              <a:t>"</a:t>
            </a:r>
            <a:r>
              <a:rPr lang="ru-RU" sz="1400" b="1" i="1" dirty="0"/>
              <a:t>заявитель" </a:t>
            </a:r>
            <a:r>
              <a:rPr lang="ru-RU" sz="1400" dirty="0"/>
              <a:t>- юридическое или физическое лицо, индивидуальный предприниматель, намеренные осуществить или осуществляющие строительство (реконструкцию) объекта капитального строительства с последующим его подключением (технологическим присоединением) к сети газораспределения или подключение (технологическое присоединение) объекта капитального строительства к сети газораспределения, а также в случае присоединения сети газораспределения к другой сети газораспределения - юридическое лицо, осуществляющее строительство сети газораспределения или реконструкцию существующей сети газораспределения, принадлежащей ему на праве собственности или на ином предусмотренном законом праве</a:t>
            </a:r>
            <a:r>
              <a:rPr lang="ru-RU" sz="1400" dirty="0" smtClean="0"/>
              <a:t>;</a:t>
            </a:r>
          </a:p>
          <a:p>
            <a:endParaRPr lang="ru-RU" sz="1400" b="1" dirty="0" smtClean="0"/>
          </a:p>
          <a:p>
            <a:r>
              <a:rPr lang="ru-RU" sz="1400" b="1" i="1" dirty="0" smtClean="0"/>
              <a:t>"</a:t>
            </a:r>
            <a:r>
              <a:rPr lang="ru-RU" sz="1400" b="1" i="1" dirty="0"/>
              <a:t>основной абонент" </a:t>
            </a:r>
            <a:r>
              <a:rPr lang="ru-RU" sz="1400" dirty="0"/>
              <a:t>- юридическое или физическое лицо, которое не оказывает услуги по транспортировке газа, владеющее на праве собственности или на ином предусмотренном законом праве сетью газораспределения и (или) газопотребления;</a:t>
            </a:r>
          </a:p>
          <a:p>
            <a:endParaRPr lang="ru-RU" sz="1400" dirty="0"/>
          </a:p>
          <a:p>
            <a:r>
              <a:rPr lang="ru-RU" sz="1400" b="1" i="1" dirty="0"/>
              <a:t>"фактическое присоединение" </a:t>
            </a:r>
            <a:r>
              <a:rPr lang="ru-RU" sz="1400" dirty="0"/>
              <a:t>- комплекс технических мероприятий, обеспечивающих физическое соединение (контакт) сети газораспределения исполнителя или сети газораспределения и (или) сети газопотребления основного абонента с сетью газопотребления объекта капитального строительства заявителя с осуществлением пуска газа в газоиспользующее оборудование заявителя, а в случае присоединения сети газораспределения к другой сети газораспределения - в сеть газораспределения заявителя.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</p:spTree>
    <p:extLst>
      <p:ext uri="{BB962C8B-B14F-4D97-AF65-F5344CB8AC3E}">
        <p14:creationId xmlns:p14="http://schemas.microsoft.com/office/powerpoint/2010/main" val="39451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5287" y="728833"/>
            <a:ext cx="11940514" cy="55168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300" b="1" i="1" dirty="0" smtClean="0"/>
          </a:p>
          <a:p>
            <a:pPr algn="ctr"/>
            <a:endParaRPr lang="ru-RU" sz="1300" dirty="0" smtClean="0"/>
          </a:p>
        </p:txBody>
      </p:sp>
      <p:sp>
        <p:nvSpPr>
          <p:cNvPr id="57" name="Прямоугольник 56"/>
          <p:cNvSpPr/>
          <p:nvPr/>
        </p:nvSpPr>
        <p:spPr>
          <a:xfrm>
            <a:off x="1655466" y="125487"/>
            <a:ext cx="98135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подключения №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1547. Категории заявителей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032000" y="6361383"/>
            <a:ext cx="48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ED43BC4-56E2-4CD6-A4F9-8E02CACB3D8D}" type="slidenum">
              <a:rPr lang="ru-RU" altLang="ru-RU" sz="2000" b="1" smtClean="0">
                <a:solidFill>
                  <a:prstClr val="white"/>
                </a:solidFill>
                <a:latin typeface="Arial Narrow" pitchFamily="34" charset="0"/>
              </a:rPr>
              <a:t>6</a:t>
            </a:fld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732" y="825729"/>
            <a:ext cx="3585352" cy="4311970"/>
          </a:xfrm>
          <a:prstGeom prst="round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u="sng" dirty="0" smtClean="0">
                <a:solidFill>
                  <a:srgbClr val="CCFFFF"/>
                </a:solidFill>
              </a:rPr>
              <a:t>Заявители </a:t>
            </a:r>
            <a:r>
              <a:rPr lang="en-US" u="sng" dirty="0" smtClean="0">
                <a:solidFill>
                  <a:srgbClr val="CCFFFF"/>
                </a:solidFill>
              </a:rPr>
              <a:t>I</a:t>
            </a:r>
            <a:r>
              <a:rPr lang="ru-RU" u="sng" dirty="0" smtClean="0">
                <a:solidFill>
                  <a:srgbClr val="CCFFFF"/>
                </a:solidFill>
              </a:rPr>
              <a:t> категория</a:t>
            </a:r>
          </a:p>
          <a:p>
            <a:pPr algn="ctr"/>
            <a:endParaRPr lang="ru-RU" sz="1400" dirty="0" smtClean="0"/>
          </a:p>
          <a:p>
            <a:r>
              <a:rPr lang="en-US" sz="1400" b="1" dirty="0" smtClean="0"/>
              <a:t>Q</a:t>
            </a:r>
            <a:r>
              <a:rPr lang="en-US" sz="1400" dirty="0" smtClean="0"/>
              <a:t> ≤ </a:t>
            </a:r>
            <a:r>
              <a:rPr lang="ru-RU" sz="1400" dirty="0" smtClean="0"/>
              <a:t>42м3/ч</a:t>
            </a:r>
            <a:br>
              <a:rPr lang="ru-RU" sz="1400" dirty="0" smtClean="0"/>
            </a:br>
            <a:r>
              <a:rPr lang="en-US" sz="1400" b="1" dirty="0" smtClean="0"/>
              <a:t>P</a:t>
            </a:r>
            <a:r>
              <a:rPr lang="en-US" sz="1400" dirty="0" smtClean="0"/>
              <a:t> </a:t>
            </a:r>
            <a:r>
              <a:rPr lang="en-US" sz="1400" dirty="0"/>
              <a:t>≤ 0,3 </a:t>
            </a:r>
            <a:r>
              <a:rPr lang="ru-RU" sz="1400" dirty="0" smtClean="0"/>
              <a:t>МПа</a:t>
            </a:r>
          </a:p>
          <a:p>
            <a:r>
              <a:rPr lang="en-US" sz="1400" b="1" dirty="0" smtClean="0"/>
              <a:t>L</a:t>
            </a:r>
            <a:r>
              <a:rPr lang="en-US" sz="1400" dirty="0" smtClean="0"/>
              <a:t> </a:t>
            </a:r>
            <a:r>
              <a:rPr lang="en-US" sz="1400" dirty="0"/>
              <a:t>≤ </a:t>
            </a:r>
            <a:r>
              <a:rPr lang="ru-RU" sz="1400" dirty="0" smtClean="0"/>
              <a:t>200 м</a:t>
            </a:r>
            <a:br>
              <a:rPr lang="ru-RU" sz="1400" dirty="0" smtClean="0"/>
            </a:br>
            <a:r>
              <a:rPr lang="ru-RU" sz="1400" b="1" dirty="0" smtClean="0"/>
              <a:t>ГНБ </a:t>
            </a:r>
            <a:r>
              <a:rPr lang="en-US" sz="1400" b="1" dirty="0" smtClean="0"/>
              <a:t>- </a:t>
            </a:r>
            <a:r>
              <a:rPr lang="ru-RU" sz="1300" b="1" dirty="0" smtClean="0"/>
              <a:t>не требуется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ПРГ</a:t>
            </a:r>
            <a:r>
              <a:rPr lang="en-US" sz="1400" b="1" dirty="0" smtClean="0"/>
              <a:t> - </a:t>
            </a:r>
            <a:r>
              <a:rPr lang="ru-RU" sz="1400" b="1" dirty="0" smtClean="0"/>
              <a:t> </a:t>
            </a:r>
            <a:r>
              <a:rPr lang="ru-RU" sz="1300" b="1" dirty="0" smtClean="0"/>
              <a:t>при необходимости</a:t>
            </a:r>
          </a:p>
          <a:p>
            <a:r>
              <a:rPr lang="ru-RU" sz="1400" b="1" dirty="0" smtClean="0"/>
              <a:t>Т</a:t>
            </a:r>
            <a:r>
              <a:rPr lang="en-US" sz="1400" dirty="0" smtClean="0"/>
              <a:t> </a:t>
            </a:r>
            <a:r>
              <a:rPr lang="en-US" sz="1400" dirty="0"/>
              <a:t>≤ </a:t>
            </a:r>
            <a:r>
              <a:rPr lang="ru-RU" sz="1400" dirty="0" smtClean="0"/>
              <a:t>135 дней</a:t>
            </a:r>
          </a:p>
          <a:p>
            <a:endParaRPr lang="ru-RU" sz="1400" dirty="0" smtClean="0"/>
          </a:p>
          <a:p>
            <a:pPr algn="ctr"/>
            <a:endParaRPr lang="ru-RU" sz="1000" b="1" u="sng" dirty="0" smtClean="0"/>
          </a:p>
          <a:p>
            <a:pPr algn="ctr"/>
            <a:endParaRPr lang="ru-RU" sz="1000" b="1" u="sng" dirty="0"/>
          </a:p>
          <a:p>
            <a:pPr algn="ctr"/>
            <a:r>
              <a:rPr lang="ru-RU" sz="1000" b="1" u="sng" dirty="0" smtClean="0"/>
              <a:t>Внесение платы за подключение</a:t>
            </a:r>
          </a:p>
          <a:p>
            <a:pPr algn="ctr"/>
            <a:r>
              <a:rPr lang="ru-RU" sz="1000" b="1" u="sng" dirty="0" smtClean="0"/>
              <a:t>(технологическое присоединение):</a:t>
            </a:r>
          </a:p>
          <a:p>
            <a:pPr algn="ctr"/>
            <a:endParaRPr lang="ru-RU" sz="1000" b="1" u="sng" dirty="0" smtClean="0"/>
          </a:p>
          <a:p>
            <a:r>
              <a:rPr lang="ru-RU" sz="1000" b="1" dirty="0" smtClean="0">
                <a:solidFill>
                  <a:srgbClr val="FFFF00"/>
                </a:solidFill>
              </a:rPr>
              <a:t>50% </a:t>
            </a:r>
            <a:r>
              <a:rPr lang="ru-RU" sz="1000" b="1" dirty="0" smtClean="0"/>
              <a:t>в течении 11 рабочих дней со дня заключения настоящего договора;</a:t>
            </a:r>
          </a:p>
          <a:p>
            <a:r>
              <a:rPr lang="ru-RU" sz="1000" b="1" dirty="0" smtClean="0">
                <a:solidFill>
                  <a:srgbClr val="FFFF00"/>
                </a:solidFill>
              </a:rPr>
              <a:t>35% </a:t>
            </a:r>
            <a:r>
              <a:rPr lang="ru-RU" sz="1000" b="1" dirty="0" smtClean="0"/>
              <a:t>в течении 11 рабочих дней со дня выполнения исполнителем обязательств, предусмотренных подпунктом «а» пункта 72 Правил 1547;</a:t>
            </a:r>
          </a:p>
          <a:p>
            <a:r>
              <a:rPr lang="ru-RU" sz="1000" b="1" dirty="0" smtClean="0">
                <a:solidFill>
                  <a:srgbClr val="FFFF00"/>
                </a:solidFill>
              </a:rPr>
              <a:t>15% </a:t>
            </a:r>
            <a:r>
              <a:rPr lang="ru-RU" sz="1000" b="1" dirty="0" smtClean="0"/>
              <a:t>в течении 11 рабочих дней со дня подписания акта о подключении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2807" y="825728"/>
            <a:ext cx="3766387" cy="4311971"/>
          </a:xfrm>
          <a:prstGeom prst="round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u="sng" dirty="0" smtClean="0">
                <a:solidFill>
                  <a:srgbClr val="CCFFFF"/>
                </a:solidFill>
              </a:rPr>
              <a:t>Заявители </a:t>
            </a:r>
            <a:r>
              <a:rPr lang="en-US" u="sng" dirty="0" smtClean="0">
                <a:solidFill>
                  <a:srgbClr val="CCFFFF"/>
                </a:solidFill>
              </a:rPr>
              <a:t>II</a:t>
            </a:r>
            <a:r>
              <a:rPr lang="ru-RU" u="sng" dirty="0" smtClean="0">
                <a:solidFill>
                  <a:srgbClr val="CCFFFF"/>
                </a:solidFill>
              </a:rPr>
              <a:t> категория</a:t>
            </a:r>
          </a:p>
          <a:p>
            <a:pPr algn="just"/>
            <a:r>
              <a:rPr lang="en-US" sz="1400" b="1" dirty="0" smtClean="0"/>
              <a:t>L</a:t>
            </a:r>
            <a:r>
              <a:rPr lang="ru-RU" sz="1400" dirty="0" smtClean="0"/>
              <a:t> </a:t>
            </a:r>
            <a:r>
              <a:rPr lang="en-US" sz="1400" dirty="0" smtClean="0"/>
              <a:t>≤</a:t>
            </a:r>
            <a:r>
              <a:rPr lang="ru-RU" sz="1400" dirty="0" smtClean="0"/>
              <a:t> </a:t>
            </a:r>
            <a:r>
              <a:rPr lang="ru-RU" sz="1400" dirty="0"/>
              <a:t>500м </a:t>
            </a:r>
            <a:r>
              <a:rPr lang="ru-RU" sz="1400" dirty="0" smtClean="0"/>
              <a:t>- для сельской территории, вне границ городов и поселков;</a:t>
            </a:r>
          </a:p>
          <a:p>
            <a:pPr algn="just"/>
            <a:r>
              <a:rPr lang="en-US" sz="1400" dirty="0" smtClean="0"/>
              <a:t> </a:t>
            </a:r>
            <a:endParaRPr lang="ru-RU" sz="1400" dirty="0" smtClean="0"/>
          </a:p>
          <a:p>
            <a:pPr algn="just"/>
            <a:r>
              <a:rPr lang="en-US" sz="1400" b="1" dirty="0" smtClean="0"/>
              <a:t>L</a:t>
            </a:r>
            <a:r>
              <a:rPr lang="en-US" sz="1400" dirty="0" smtClean="0"/>
              <a:t> ≤</a:t>
            </a:r>
            <a:r>
              <a:rPr lang="ru-RU" sz="1400" dirty="0" smtClean="0"/>
              <a:t> 300м - для </a:t>
            </a:r>
            <a:r>
              <a:rPr lang="ru-RU" sz="1400" dirty="0"/>
              <a:t>города или </a:t>
            </a:r>
            <a:r>
              <a:rPr lang="ru-RU" sz="1400" dirty="0" smtClean="0"/>
              <a:t>поселка; </a:t>
            </a:r>
          </a:p>
          <a:p>
            <a:pPr algn="just"/>
            <a:endParaRPr lang="ru-RU" sz="1400" dirty="0" smtClean="0"/>
          </a:p>
          <a:p>
            <a:pPr algn="just">
              <a:lnSpc>
                <a:spcPts val="1680"/>
              </a:lnSpc>
            </a:pPr>
            <a:r>
              <a:rPr lang="ru-RU" sz="1400" dirty="0" smtClean="0"/>
              <a:t>сеть </a:t>
            </a:r>
            <a:r>
              <a:rPr lang="ru-RU" sz="1400" dirty="0"/>
              <a:t>газораспределения </a:t>
            </a:r>
            <a:r>
              <a:rPr lang="ru-RU" sz="1400" dirty="0" smtClean="0"/>
              <a:t>пролегает по территории не более чем одного муниципального образования;</a:t>
            </a:r>
          </a:p>
          <a:p>
            <a:pPr algn="just">
              <a:lnSpc>
                <a:spcPts val="1680"/>
              </a:lnSpc>
            </a:pPr>
            <a:r>
              <a:rPr lang="ru-RU" sz="1400" b="1" dirty="0" smtClean="0"/>
              <a:t>Т</a:t>
            </a:r>
            <a:r>
              <a:rPr lang="en-US" sz="1400" dirty="0" smtClean="0"/>
              <a:t> </a:t>
            </a:r>
            <a:r>
              <a:rPr lang="en-US" sz="1400" dirty="0"/>
              <a:t>≤ </a:t>
            </a:r>
            <a:r>
              <a:rPr lang="ru-RU" sz="1400" dirty="0" smtClean="0"/>
              <a:t>1,5 года</a:t>
            </a:r>
            <a:endParaRPr lang="ru-RU" sz="1400" dirty="0"/>
          </a:p>
          <a:p>
            <a:pPr algn="ctr"/>
            <a:r>
              <a:rPr lang="ru-RU" sz="1000" b="1" u="sng" dirty="0" smtClean="0"/>
              <a:t>Внесение </a:t>
            </a:r>
            <a:r>
              <a:rPr lang="ru-RU" sz="1000" b="1" u="sng" dirty="0"/>
              <a:t>платы </a:t>
            </a:r>
            <a:endParaRPr lang="ru-RU" sz="1000" b="1" u="sng" dirty="0" smtClean="0"/>
          </a:p>
          <a:p>
            <a:pPr algn="ctr"/>
            <a:r>
              <a:rPr lang="ru-RU" sz="1000" b="1" u="sng" dirty="0" smtClean="0"/>
              <a:t>за подключение (</a:t>
            </a:r>
            <a:r>
              <a:rPr lang="ru-RU" sz="1000" b="1" u="sng" dirty="0"/>
              <a:t>технологическое присоединение</a:t>
            </a:r>
            <a:r>
              <a:rPr lang="ru-RU" sz="1000" b="1" u="sng" dirty="0" smtClean="0"/>
              <a:t>):</a:t>
            </a:r>
          </a:p>
          <a:p>
            <a:pPr algn="ctr"/>
            <a:endParaRPr lang="ru-RU" sz="1000" b="1" u="sng" dirty="0" smtClean="0"/>
          </a:p>
          <a:p>
            <a:r>
              <a:rPr lang="ru-RU" sz="1000" b="1" dirty="0" smtClean="0">
                <a:solidFill>
                  <a:srgbClr val="FFFF00"/>
                </a:solidFill>
              </a:rPr>
              <a:t>25% </a:t>
            </a:r>
            <a:r>
              <a:rPr lang="ru-RU" sz="1000" b="1" dirty="0"/>
              <a:t>в течении 11 рабочих дней со дня заключения настоящего договора</a:t>
            </a:r>
            <a:r>
              <a:rPr lang="ru-RU" sz="1000" b="1" dirty="0" smtClean="0"/>
              <a:t>;</a:t>
            </a:r>
          </a:p>
          <a:p>
            <a:r>
              <a:rPr lang="ru-RU" sz="1000" b="1" dirty="0">
                <a:solidFill>
                  <a:srgbClr val="FFFF00"/>
                </a:solidFill>
              </a:rPr>
              <a:t>25% </a:t>
            </a:r>
            <a:r>
              <a:rPr lang="ru-RU" sz="1000" b="1" dirty="0"/>
              <a:t>в течении </a:t>
            </a:r>
            <a:r>
              <a:rPr lang="ru-RU" sz="1000" b="1" dirty="0" smtClean="0"/>
              <a:t>3 месяцев со </a:t>
            </a:r>
            <a:r>
              <a:rPr lang="ru-RU" sz="1000" b="1" dirty="0"/>
              <a:t>дня заключения настоящего </a:t>
            </a:r>
            <a:r>
              <a:rPr lang="ru-RU" sz="1000" b="1" dirty="0" smtClean="0"/>
              <a:t>договора, но не позже дня фактического присоединения;</a:t>
            </a:r>
            <a:endParaRPr lang="ru-RU" sz="1000" b="1" dirty="0"/>
          </a:p>
          <a:p>
            <a:r>
              <a:rPr lang="ru-RU" sz="1000" b="1" dirty="0">
                <a:solidFill>
                  <a:srgbClr val="FFFF00"/>
                </a:solidFill>
              </a:rPr>
              <a:t>35% </a:t>
            </a:r>
            <a:r>
              <a:rPr lang="ru-RU" sz="1000" b="1" dirty="0"/>
              <a:t>в течении 1</a:t>
            </a:r>
            <a:r>
              <a:rPr lang="ru-RU" sz="1000" b="1" dirty="0" smtClean="0"/>
              <a:t> года со дня заключения настоящего договора, но не позже дня фактического присоединения;</a:t>
            </a:r>
            <a:endParaRPr lang="ru-RU" sz="1000" b="1" dirty="0"/>
          </a:p>
          <a:p>
            <a:r>
              <a:rPr lang="ru-RU" sz="1000" b="1" dirty="0">
                <a:solidFill>
                  <a:srgbClr val="FFFF00"/>
                </a:solidFill>
              </a:rPr>
              <a:t>15% </a:t>
            </a:r>
            <a:r>
              <a:rPr lang="ru-RU" sz="1000" b="1" dirty="0"/>
              <a:t>в течении 11 рабочих дней со дня подписания акта о подключении</a:t>
            </a:r>
          </a:p>
          <a:p>
            <a:pPr algn="just"/>
            <a:endParaRPr lang="ru-RU" sz="1600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56917" y="825728"/>
            <a:ext cx="3690668" cy="4311971"/>
          </a:xfrm>
          <a:prstGeom prst="round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u="sng" dirty="0" smtClean="0">
                <a:solidFill>
                  <a:srgbClr val="CCFFFF"/>
                </a:solidFill>
              </a:rPr>
              <a:t>Заявители </a:t>
            </a:r>
            <a:r>
              <a:rPr lang="en-US" u="sng" dirty="0" smtClean="0">
                <a:solidFill>
                  <a:srgbClr val="CCFFFF"/>
                </a:solidFill>
              </a:rPr>
              <a:t>III</a:t>
            </a:r>
            <a:r>
              <a:rPr lang="ru-RU" u="sng" dirty="0" smtClean="0">
                <a:solidFill>
                  <a:srgbClr val="CCFFFF"/>
                </a:solidFill>
              </a:rPr>
              <a:t> категория</a:t>
            </a:r>
            <a:endParaRPr lang="en-US" dirty="0" smtClean="0">
              <a:solidFill>
                <a:srgbClr val="CCFFFF"/>
              </a:solidFill>
            </a:endParaRPr>
          </a:p>
          <a:p>
            <a:pPr algn="just"/>
            <a:r>
              <a:rPr lang="en-US" sz="1400" b="1" dirty="0" smtClean="0"/>
              <a:t>L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Calibri"/>
              </a:rPr>
              <a:t>&gt;</a:t>
            </a:r>
            <a:r>
              <a:rPr lang="ru-RU" sz="1400" dirty="0" smtClean="0"/>
              <a:t> 500м </a:t>
            </a:r>
            <a:r>
              <a:rPr lang="ru-RU" sz="1400" dirty="0"/>
              <a:t>- для сельской территории, вне границ городов и поселков;</a:t>
            </a:r>
          </a:p>
          <a:p>
            <a:pPr algn="just"/>
            <a:r>
              <a:rPr lang="en-US" sz="1400" dirty="0"/>
              <a:t> </a:t>
            </a:r>
            <a:endParaRPr lang="ru-RU" sz="1400" dirty="0"/>
          </a:p>
          <a:p>
            <a:pPr algn="just"/>
            <a:r>
              <a:rPr lang="en-US" sz="1400" b="1" dirty="0"/>
              <a:t>L</a:t>
            </a:r>
            <a:r>
              <a:rPr lang="en-US" sz="1400" dirty="0"/>
              <a:t> </a:t>
            </a:r>
            <a:r>
              <a:rPr lang="ru-RU" sz="1400" dirty="0"/>
              <a:t>&gt;</a:t>
            </a:r>
            <a:r>
              <a:rPr lang="ru-RU" sz="1400" dirty="0" smtClean="0"/>
              <a:t> </a:t>
            </a:r>
            <a:r>
              <a:rPr lang="ru-RU" sz="1400" dirty="0"/>
              <a:t>300м - для города или поселка;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сеть газораспределения пролегает по территории </a:t>
            </a:r>
            <a:r>
              <a:rPr lang="ru-RU" sz="1400" dirty="0" smtClean="0"/>
              <a:t>двух и более муниципальных образований;</a:t>
            </a:r>
            <a:endParaRPr lang="ru-RU" sz="1400" dirty="0"/>
          </a:p>
          <a:p>
            <a:pPr algn="just"/>
            <a:r>
              <a:rPr lang="ru-RU" sz="1400" b="1" dirty="0" smtClean="0"/>
              <a:t>Т</a:t>
            </a:r>
            <a:r>
              <a:rPr lang="en-US" sz="1400" dirty="0" smtClean="0"/>
              <a:t> </a:t>
            </a:r>
            <a:r>
              <a:rPr lang="en-US" sz="1400" dirty="0"/>
              <a:t>≤ </a:t>
            </a:r>
            <a:r>
              <a:rPr lang="ru-RU" sz="1400" dirty="0" smtClean="0"/>
              <a:t>2 </a:t>
            </a:r>
            <a:r>
              <a:rPr lang="ru-RU" sz="1400" dirty="0"/>
              <a:t>года</a:t>
            </a:r>
          </a:p>
          <a:p>
            <a:pPr algn="ctr"/>
            <a:r>
              <a:rPr lang="ru-RU" sz="1000" b="1" u="sng" dirty="0"/>
              <a:t>Внесение платы </a:t>
            </a:r>
          </a:p>
          <a:p>
            <a:pPr algn="ctr"/>
            <a:r>
              <a:rPr lang="ru-RU" sz="1000" b="1" u="sng" dirty="0"/>
              <a:t>за </a:t>
            </a:r>
            <a:r>
              <a:rPr lang="ru-RU" sz="1000" b="1" u="sng" dirty="0" smtClean="0"/>
              <a:t>подключение (</a:t>
            </a:r>
            <a:r>
              <a:rPr lang="ru-RU" sz="1000" b="1" u="sng" dirty="0"/>
              <a:t>технологическое </a:t>
            </a:r>
            <a:r>
              <a:rPr lang="ru-RU" sz="1000" b="1" u="sng" dirty="0" smtClean="0"/>
              <a:t>присоединение</a:t>
            </a:r>
            <a:r>
              <a:rPr lang="ru-RU" sz="1000" b="1" u="sng" dirty="0"/>
              <a:t>):</a:t>
            </a:r>
          </a:p>
          <a:p>
            <a:r>
              <a:rPr lang="ru-RU" sz="1000" b="1" dirty="0">
                <a:solidFill>
                  <a:srgbClr val="FFFF00"/>
                </a:solidFill>
              </a:rPr>
              <a:t>25% </a:t>
            </a:r>
            <a:r>
              <a:rPr lang="ru-RU" sz="1000" b="1" dirty="0"/>
              <a:t>в течении 11 рабочих дней со дня заключения настоящего договора;</a:t>
            </a:r>
          </a:p>
          <a:p>
            <a:r>
              <a:rPr lang="ru-RU" sz="1000" b="1" dirty="0">
                <a:solidFill>
                  <a:srgbClr val="FFFF00"/>
                </a:solidFill>
              </a:rPr>
              <a:t>25% </a:t>
            </a:r>
            <a:r>
              <a:rPr lang="ru-RU" sz="1000" b="1" dirty="0"/>
              <a:t>в течении 3 месяцев со дня заключения настоящего договора, но не позже дня фактического присоединения;</a:t>
            </a:r>
          </a:p>
          <a:p>
            <a:r>
              <a:rPr lang="ru-RU" sz="1000" b="1" dirty="0">
                <a:solidFill>
                  <a:srgbClr val="FFFF00"/>
                </a:solidFill>
              </a:rPr>
              <a:t>35% </a:t>
            </a:r>
            <a:r>
              <a:rPr lang="ru-RU" sz="1000" b="1" dirty="0"/>
              <a:t>в течении 1 года со дня заключения настоящего договора, но не позже дня фактического присоединения;</a:t>
            </a:r>
          </a:p>
          <a:p>
            <a:r>
              <a:rPr lang="ru-RU" sz="1000" b="1" dirty="0">
                <a:solidFill>
                  <a:srgbClr val="FFFF00"/>
                </a:solidFill>
              </a:rPr>
              <a:t>15% </a:t>
            </a:r>
            <a:r>
              <a:rPr lang="ru-RU" sz="1000" b="1" dirty="0"/>
              <a:t>в течении 11 рабочих дней со дня подписания акта о подключении</a:t>
            </a:r>
          </a:p>
          <a:p>
            <a:pPr algn="just"/>
            <a:endParaRPr lang="en-US" sz="1100" dirty="0" smtClean="0"/>
          </a:p>
          <a:p>
            <a:pPr algn="just"/>
            <a:endParaRPr lang="ru-RU" sz="1100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33653"/>
              </p:ext>
            </p:extLst>
          </p:nvPr>
        </p:nvGraphicFramePr>
        <p:xfrm>
          <a:off x="1655466" y="5293909"/>
          <a:ext cx="869537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5370"/>
              </a:tblGrid>
              <a:tr h="54930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Обозначения:</a:t>
                      </a:r>
                    </a:p>
                    <a:p>
                      <a:r>
                        <a:rPr lang="en-US" sz="1100" dirty="0" smtClean="0"/>
                        <a:t>Q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smtClean="0"/>
                        <a:t>-</a:t>
                      </a:r>
                      <a:r>
                        <a:rPr lang="ru-RU" sz="1100" dirty="0" smtClean="0"/>
                        <a:t> максимальный</a:t>
                      </a:r>
                      <a:r>
                        <a:rPr lang="ru-RU" sz="1100" baseline="0" dirty="0" smtClean="0"/>
                        <a:t> часовой расход газа</a:t>
                      </a:r>
                    </a:p>
                    <a:p>
                      <a:r>
                        <a:rPr lang="en-US" sz="1100" baseline="0" dirty="0" smtClean="0"/>
                        <a:t>P</a:t>
                      </a:r>
                      <a:r>
                        <a:rPr lang="ru-RU" sz="1100" baseline="0" dirty="0" smtClean="0"/>
                        <a:t> - проект давление газа в сети газораспределения</a:t>
                      </a:r>
                    </a:p>
                    <a:p>
                      <a:r>
                        <a:rPr lang="en-US" sz="1100" baseline="0" dirty="0" smtClean="0"/>
                        <a:t>L</a:t>
                      </a:r>
                      <a:r>
                        <a:rPr lang="ru-RU" sz="1100" baseline="0" dirty="0" smtClean="0"/>
                        <a:t> - расстояние от газоиспользующего оборудования до сети газораспределения, измеряемое по прямой линии (наименьшее расстояние)</a:t>
                      </a:r>
                    </a:p>
                    <a:p>
                      <a:r>
                        <a:rPr lang="ru-RU" sz="1100" baseline="0" dirty="0" smtClean="0"/>
                        <a:t>Т </a:t>
                      </a:r>
                      <a:r>
                        <a:rPr lang="en-US" sz="1100" baseline="0" dirty="0" smtClean="0"/>
                        <a:t>-</a:t>
                      </a:r>
                      <a:r>
                        <a:rPr lang="ru-RU" sz="1100" baseline="0" dirty="0" smtClean="0"/>
                        <a:t> срок осуществления мероприятий по подключению (технологическому присоединению)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42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1595082" y="125355"/>
            <a:ext cx="98135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№ 1547. «Точка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подключения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032000" y="6361383"/>
            <a:ext cx="48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ED43BC4-56E2-4CD6-A4F9-8E02CACB3D8D}" type="slidenum">
              <a:rPr lang="ru-RU" altLang="ru-RU" sz="2000" b="1" smtClean="0">
                <a:solidFill>
                  <a:prstClr val="white"/>
                </a:solidFill>
                <a:latin typeface="Arial Narrow" pitchFamily="34" charset="0"/>
              </a:rPr>
              <a:pPr eaLnBrk="1" hangingPunct="1"/>
              <a:t>7</a:t>
            </a:fld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08002" y="964004"/>
            <a:ext cx="994030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«Точка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подключения"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- место соединения сети газораспределения исполнителя или сети газораспределения и (или) газопотребления основного абонента с сетью газопотребления или газораспределения заявителя, а в случае обращения заявителя к исполнителю с просьбой осуществить мероприятия по подключению (технологическому присоединению) в пределах границ его земельного участка в соответствии с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hlinkClick r:id="rId3" action="ppaction://hlinkfile"/>
              </a:rPr>
              <a:t>пунктом 12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настоящих Правил - наружная (внешняя) стена объекта капитального строительства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45" y="2856537"/>
            <a:ext cx="11167628" cy="273921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Возможное расположение Точки подключения, которое указывается в п.9 Технических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условий на подключение (технологическое присоединение):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</a:rPr>
              <a:t>в/на границе земельного участка заявителя, если мероприятия по подключению в пределах  границ земельного участка выполняются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заявителем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</a:rPr>
              <a:t>на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выходе из земли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</a:rPr>
              <a:t>на наружной (внешней) стене здания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(у фасада здания),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</a:rPr>
              <a:t>если заявитель обратился с заявкой о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подключении многоквартирного жилого дома (по согласованию с заявителем)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на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</a:rPr>
              <a:t>наружной (внешней) стене здания, если заявитель обратился с заявкой о подключении, указав необходимость выполнения дополнительных мероприятий по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подключению в пределах границ его земельного участка (в иных случаях, предусмотренных пунктом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</a:rPr>
              <a:t>12 Правил №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1547,  точка подключения не перемещается на наружную стену)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8565" r="38127" b="11861"/>
          <a:stretch/>
        </p:blipFill>
        <p:spPr>
          <a:xfrm>
            <a:off x="341673" y="4699187"/>
            <a:ext cx="382137" cy="887104"/>
          </a:xfrm>
          <a:prstGeom prst="rect">
            <a:avLst/>
          </a:prstGeom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</p:spTree>
    <p:extLst>
      <p:ext uri="{BB962C8B-B14F-4D97-AF65-F5344CB8AC3E}">
        <p14:creationId xmlns:p14="http://schemas.microsoft.com/office/powerpoint/2010/main" val="28667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Box 2070"/>
          <p:cNvSpPr txBox="1"/>
          <p:nvPr/>
        </p:nvSpPr>
        <p:spPr>
          <a:xfrm>
            <a:off x="2604011" y="5147716"/>
            <a:ext cx="2122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</a:rPr>
              <a:t>Распределительный газопровод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4544030" y="4819172"/>
            <a:ext cx="1018185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Газопровод-ввод 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9" name="Picture 3" descr="D:\оформление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62" y="2760571"/>
            <a:ext cx="1206113" cy="99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3" descr="D:\оформление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46" y="2753449"/>
            <a:ext cx="1178190" cy="9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8165" y="5391495"/>
            <a:ext cx="6220326" cy="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H="1" flipV="1">
            <a:off x="5195449" y="4424505"/>
            <a:ext cx="4530" cy="917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1119959" y="4385637"/>
            <a:ext cx="5019331" cy="214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V="1">
            <a:off x="3539968" y="2705114"/>
            <a:ext cx="0" cy="16805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6151930" y="2711600"/>
            <a:ext cx="0" cy="16685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1119959" y="2673664"/>
            <a:ext cx="5031971" cy="121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1119959" y="2685856"/>
            <a:ext cx="0" cy="17089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V="1">
            <a:off x="4034765" y="3399006"/>
            <a:ext cx="612068" cy="1289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ямоугольник 140"/>
          <p:cNvSpPr/>
          <p:nvPr/>
        </p:nvSpPr>
        <p:spPr>
          <a:xfrm rot="16200000">
            <a:off x="1449252" y="4777122"/>
            <a:ext cx="1018185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Газопровод-ввод 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42" name="Прямая соединительная линия 141"/>
          <p:cNvCxnSpPr>
            <a:endCxn id="145" idx="4"/>
          </p:cNvCxnSpPr>
          <p:nvPr/>
        </p:nvCxnSpPr>
        <p:spPr>
          <a:xfrm flipV="1">
            <a:off x="2111474" y="4453670"/>
            <a:ext cx="15202" cy="937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145" idx="0"/>
          </p:cNvCxnSpPr>
          <p:nvPr/>
        </p:nvCxnSpPr>
        <p:spPr>
          <a:xfrm flipH="1" flipV="1">
            <a:off x="2121346" y="3702737"/>
            <a:ext cx="5330" cy="63320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5" name="Овал 144"/>
          <p:cNvSpPr/>
          <p:nvPr/>
        </p:nvSpPr>
        <p:spPr>
          <a:xfrm>
            <a:off x="2056700" y="4335943"/>
            <a:ext cx="139951" cy="11772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 rot="19422034">
            <a:off x="1393110" y="5526334"/>
            <a:ext cx="8475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Точка врезки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19329636">
            <a:off x="4476016" y="5508519"/>
            <a:ext cx="848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Точка врезки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823441" y="4617626"/>
            <a:ext cx="13917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Точка   </a:t>
            </a:r>
            <a:r>
              <a:rPr lang="ru-RU" sz="800" b="1" u="sng" dirty="0">
                <a:solidFill>
                  <a:prstClr val="black"/>
                </a:solidFill>
                <a:latin typeface="Arial" panose="020B0604020202020204" pitchFamily="34" charset="0"/>
              </a:rPr>
              <a:t>подключения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*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50" name="Прямая со стрелкой 149"/>
          <p:cNvCxnSpPr/>
          <p:nvPr/>
        </p:nvCxnSpPr>
        <p:spPr>
          <a:xfrm flipH="1" flipV="1">
            <a:off x="2216164" y="4496418"/>
            <a:ext cx="650358" cy="226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Овал 150"/>
          <p:cNvSpPr/>
          <p:nvPr/>
        </p:nvSpPr>
        <p:spPr>
          <a:xfrm>
            <a:off x="5150841" y="5344036"/>
            <a:ext cx="98275" cy="949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096486" y="2407134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вариант подключения </a:t>
            </a:r>
            <a:r>
              <a:rPr lang="ru-RU" sz="1100" b="1" dirty="0" smtClean="0">
                <a:solidFill>
                  <a:prstClr val="black"/>
                </a:solidFill>
              </a:rPr>
              <a:t>А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539968" y="2428729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вариант подключения </a:t>
            </a:r>
            <a:r>
              <a:rPr lang="ru-RU" sz="1100" b="1" dirty="0">
                <a:solidFill>
                  <a:prstClr val="black"/>
                </a:solidFill>
              </a:rPr>
              <a:t>Б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5400000">
            <a:off x="4875083" y="3852600"/>
            <a:ext cx="94048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</a:rPr>
              <a:t>Сеть газопо</a:t>
            </a:r>
            <a:r>
              <a:rPr lang="ru-RU" sz="600" dirty="0">
                <a:solidFill>
                  <a:prstClr val="black"/>
                </a:solidFill>
                <a:latin typeface="Arial" panose="020B0604020202020204" pitchFamily="34" charset="0"/>
              </a:rPr>
              <a:t>треб</a:t>
            </a: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</a:rPr>
              <a:t>ления </a:t>
            </a:r>
            <a:endParaRPr lang="ru-RU" sz="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16200000">
            <a:off x="1581858" y="3852601"/>
            <a:ext cx="82070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</a:rPr>
              <a:t>Сеть газопотребления </a:t>
            </a:r>
            <a:endParaRPr lang="ru-RU" sz="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1" name="Полилиния 160"/>
          <p:cNvSpPr/>
          <p:nvPr/>
        </p:nvSpPr>
        <p:spPr>
          <a:xfrm>
            <a:off x="1937649" y="4322378"/>
            <a:ext cx="434076" cy="106746"/>
          </a:xfrm>
          <a:custGeom>
            <a:avLst/>
            <a:gdLst>
              <a:gd name="connsiteX0" fmla="*/ 0 w 367393"/>
              <a:gd name="connsiteY0" fmla="*/ 138838 h 138838"/>
              <a:gd name="connsiteX1" fmla="*/ 106136 w 367393"/>
              <a:gd name="connsiteY1" fmla="*/ 45 h 138838"/>
              <a:gd name="connsiteX2" fmla="*/ 261257 w 367393"/>
              <a:gd name="connsiteY2" fmla="*/ 122510 h 138838"/>
              <a:gd name="connsiteX3" fmla="*/ 367393 w 367393"/>
              <a:gd name="connsiteY3" fmla="*/ 32702 h 138838"/>
              <a:gd name="connsiteX4" fmla="*/ 367393 w 367393"/>
              <a:gd name="connsiteY4" fmla="*/ 32702 h 13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93" h="138838">
                <a:moveTo>
                  <a:pt x="0" y="138838"/>
                </a:moveTo>
                <a:cubicBezTo>
                  <a:pt x="31296" y="70802"/>
                  <a:pt x="62593" y="2766"/>
                  <a:pt x="106136" y="45"/>
                </a:cubicBezTo>
                <a:cubicBezTo>
                  <a:pt x="149679" y="-2676"/>
                  <a:pt x="217714" y="117067"/>
                  <a:pt x="261257" y="122510"/>
                </a:cubicBezTo>
                <a:cubicBezTo>
                  <a:pt x="304800" y="127953"/>
                  <a:pt x="367393" y="32702"/>
                  <a:pt x="367393" y="32702"/>
                </a:cubicBezTo>
                <a:lnTo>
                  <a:pt x="367393" y="32702"/>
                </a:lnTo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62" name="Полилиния 161"/>
          <p:cNvSpPr/>
          <p:nvPr/>
        </p:nvSpPr>
        <p:spPr>
          <a:xfrm>
            <a:off x="5003265" y="4357580"/>
            <a:ext cx="367393" cy="138838"/>
          </a:xfrm>
          <a:custGeom>
            <a:avLst/>
            <a:gdLst>
              <a:gd name="connsiteX0" fmla="*/ 0 w 367393"/>
              <a:gd name="connsiteY0" fmla="*/ 138838 h 138838"/>
              <a:gd name="connsiteX1" fmla="*/ 106136 w 367393"/>
              <a:gd name="connsiteY1" fmla="*/ 45 h 138838"/>
              <a:gd name="connsiteX2" fmla="*/ 261257 w 367393"/>
              <a:gd name="connsiteY2" fmla="*/ 122510 h 138838"/>
              <a:gd name="connsiteX3" fmla="*/ 367393 w 367393"/>
              <a:gd name="connsiteY3" fmla="*/ 32702 h 138838"/>
              <a:gd name="connsiteX4" fmla="*/ 367393 w 367393"/>
              <a:gd name="connsiteY4" fmla="*/ 32702 h 13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93" h="138838">
                <a:moveTo>
                  <a:pt x="0" y="138838"/>
                </a:moveTo>
                <a:cubicBezTo>
                  <a:pt x="31296" y="70802"/>
                  <a:pt x="62593" y="2766"/>
                  <a:pt x="106136" y="45"/>
                </a:cubicBezTo>
                <a:cubicBezTo>
                  <a:pt x="149679" y="-2676"/>
                  <a:pt x="217714" y="117067"/>
                  <a:pt x="261257" y="122510"/>
                </a:cubicBezTo>
                <a:cubicBezTo>
                  <a:pt x="304800" y="127953"/>
                  <a:pt x="367393" y="32702"/>
                  <a:pt x="367393" y="32702"/>
                </a:cubicBezTo>
                <a:lnTo>
                  <a:pt x="367393" y="32702"/>
                </a:lnTo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3" name="Полилиния 162"/>
          <p:cNvSpPr/>
          <p:nvPr/>
        </p:nvSpPr>
        <p:spPr>
          <a:xfrm>
            <a:off x="811371" y="6054636"/>
            <a:ext cx="367393" cy="138838"/>
          </a:xfrm>
          <a:custGeom>
            <a:avLst/>
            <a:gdLst>
              <a:gd name="connsiteX0" fmla="*/ 0 w 367393"/>
              <a:gd name="connsiteY0" fmla="*/ 138838 h 138838"/>
              <a:gd name="connsiteX1" fmla="*/ 106136 w 367393"/>
              <a:gd name="connsiteY1" fmla="*/ 45 h 138838"/>
              <a:gd name="connsiteX2" fmla="*/ 261257 w 367393"/>
              <a:gd name="connsiteY2" fmla="*/ 122510 h 138838"/>
              <a:gd name="connsiteX3" fmla="*/ 367393 w 367393"/>
              <a:gd name="connsiteY3" fmla="*/ 32702 h 138838"/>
              <a:gd name="connsiteX4" fmla="*/ 367393 w 367393"/>
              <a:gd name="connsiteY4" fmla="*/ 32702 h 13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93" h="138838">
                <a:moveTo>
                  <a:pt x="0" y="138838"/>
                </a:moveTo>
                <a:cubicBezTo>
                  <a:pt x="31296" y="70802"/>
                  <a:pt x="62593" y="2766"/>
                  <a:pt x="106136" y="45"/>
                </a:cubicBezTo>
                <a:cubicBezTo>
                  <a:pt x="149679" y="-2676"/>
                  <a:pt x="217714" y="117067"/>
                  <a:pt x="261257" y="122510"/>
                </a:cubicBezTo>
                <a:cubicBezTo>
                  <a:pt x="304800" y="127953"/>
                  <a:pt x="367393" y="32702"/>
                  <a:pt x="367393" y="32702"/>
                </a:cubicBezTo>
                <a:lnTo>
                  <a:pt x="367393" y="32702"/>
                </a:lnTo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132923" y="6003599"/>
            <a:ext cx="9127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</a:rPr>
              <a:t>- Границы разграничения  имущественной принадлежности и эксплуатационной  ответственности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4" name="Picture 3" descr="D:\оформление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94" y="2856497"/>
            <a:ext cx="1139480" cy="10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 descr="D:\оформление\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192" y="2760572"/>
            <a:ext cx="1077383" cy="104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Прямая соединительная линия 95"/>
          <p:cNvCxnSpPr/>
          <p:nvPr/>
        </p:nvCxnSpPr>
        <p:spPr>
          <a:xfrm>
            <a:off x="6243806" y="4442659"/>
            <a:ext cx="5831186" cy="55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9086582" y="2676112"/>
            <a:ext cx="0" cy="17530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12066729" y="2705114"/>
            <a:ext cx="10080" cy="17660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6252648" y="2690339"/>
            <a:ext cx="5824161" cy="42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6250831" y="2676302"/>
            <a:ext cx="0" cy="17655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025527" y="4034032"/>
            <a:ext cx="2122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</a:rPr>
              <a:t>Распределительный газопровод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V="1">
            <a:off x="7489805" y="3821012"/>
            <a:ext cx="1" cy="42088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568470" y="4701430"/>
            <a:ext cx="1105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Точка врезки = точка подключения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024489" y="4700547"/>
            <a:ext cx="848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Точка врезки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027015" y="2764740"/>
            <a:ext cx="1312373" cy="229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Точка   подключения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10" name="Прямая со стрелкой 109"/>
          <p:cNvCxnSpPr/>
          <p:nvPr/>
        </p:nvCxnSpPr>
        <p:spPr>
          <a:xfrm>
            <a:off x="9227224" y="2946424"/>
            <a:ext cx="797265" cy="441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/>
          <p:cNvSpPr/>
          <p:nvPr/>
        </p:nvSpPr>
        <p:spPr>
          <a:xfrm flipV="1">
            <a:off x="10464077" y="4209514"/>
            <a:ext cx="128675" cy="850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968574" y="4442659"/>
            <a:ext cx="2122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</a:rPr>
              <a:t>Граница земельного участка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8408212" y="3196312"/>
            <a:ext cx="101818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Сеть газопотребления 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4" name="Полилиния 113"/>
          <p:cNvSpPr/>
          <p:nvPr/>
        </p:nvSpPr>
        <p:spPr>
          <a:xfrm>
            <a:off x="7306109" y="4152546"/>
            <a:ext cx="367393" cy="138838"/>
          </a:xfrm>
          <a:custGeom>
            <a:avLst/>
            <a:gdLst>
              <a:gd name="connsiteX0" fmla="*/ 0 w 367393"/>
              <a:gd name="connsiteY0" fmla="*/ 138838 h 138838"/>
              <a:gd name="connsiteX1" fmla="*/ 106136 w 367393"/>
              <a:gd name="connsiteY1" fmla="*/ 45 h 138838"/>
              <a:gd name="connsiteX2" fmla="*/ 261257 w 367393"/>
              <a:gd name="connsiteY2" fmla="*/ 122510 h 138838"/>
              <a:gd name="connsiteX3" fmla="*/ 367393 w 367393"/>
              <a:gd name="connsiteY3" fmla="*/ 32702 h 138838"/>
              <a:gd name="connsiteX4" fmla="*/ 367393 w 367393"/>
              <a:gd name="connsiteY4" fmla="*/ 32702 h 13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93" h="138838">
                <a:moveTo>
                  <a:pt x="0" y="138838"/>
                </a:moveTo>
                <a:cubicBezTo>
                  <a:pt x="31296" y="70802"/>
                  <a:pt x="62593" y="2766"/>
                  <a:pt x="106136" y="45"/>
                </a:cubicBezTo>
                <a:cubicBezTo>
                  <a:pt x="149679" y="-2676"/>
                  <a:pt x="217714" y="117067"/>
                  <a:pt x="261257" y="122510"/>
                </a:cubicBezTo>
                <a:cubicBezTo>
                  <a:pt x="304800" y="127953"/>
                  <a:pt x="367393" y="32702"/>
                  <a:pt x="367393" y="32702"/>
                </a:cubicBezTo>
                <a:lnTo>
                  <a:pt x="367393" y="32702"/>
                </a:lnTo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5" name="Прямая со стрелкой 114"/>
          <p:cNvCxnSpPr/>
          <p:nvPr/>
        </p:nvCxnSpPr>
        <p:spPr>
          <a:xfrm flipH="1">
            <a:off x="7218637" y="4338697"/>
            <a:ext cx="199864" cy="335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олилиния 115"/>
          <p:cNvSpPr/>
          <p:nvPr/>
        </p:nvSpPr>
        <p:spPr>
          <a:xfrm>
            <a:off x="10334582" y="4168323"/>
            <a:ext cx="367393" cy="138838"/>
          </a:xfrm>
          <a:custGeom>
            <a:avLst/>
            <a:gdLst>
              <a:gd name="connsiteX0" fmla="*/ 0 w 367393"/>
              <a:gd name="connsiteY0" fmla="*/ 138838 h 138838"/>
              <a:gd name="connsiteX1" fmla="*/ 106136 w 367393"/>
              <a:gd name="connsiteY1" fmla="*/ 45 h 138838"/>
              <a:gd name="connsiteX2" fmla="*/ 261257 w 367393"/>
              <a:gd name="connsiteY2" fmla="*/ 122510 h 138838"/>
              <a:gd name="connsiteX3" fmla="*/ 367393 w 367393"/>
              <a:gd name="connsiteY3" fmla="*/ 32702 h 138838"/>
              <a:gd name="connsiteX4" fmla="*/ 367393 w 367393"/>
              <a:gd name="connsiteY4" fmla="*/ 32702 h 13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93" h="138838">
                <a:moveTo>
                  <a:pt x="0" y="138838"/>
                </a:moveTo>
                <a:cubicBezTo>
                  <a:pt x="31296" y="70802"/>
                  <a:pt x="62593" y="2766"/>
                  <a:pt x="106136" y="45"/>
                </a:cubicBezTo>
                <a:cubicBezTo>
                  <a:pt x="149679" y="-2676"/>
                  <a:pt x="217714" y="117067"/>
                  <a:pt x="261257" y="122510"/>
                </a:cubicBezTo>
                <a:cubicBezTo>
                  <a:pt x="304800" y="127953"/>
                  <a:pt x="367393" y="32702"/>
                  <a:pt x="367393" y="32702"/>
                </a:cubicBezTo>
                <a:lnTo>
                  <a:pt x="367393" y="32702"/>
                </a:lnTo>
              </a:path>
            </a:pathLst>
          </a:cu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6319930" y="4243797"/>
            <a:ext cx="5814585" cy="28228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Овал 119"/>
          <p:cNvSpPr/>
          <p:nvPr/>
        </p:nvSpPr>
        <p:spPr>
          <a:xfrm>
            <a:off x="2045808" y="4315175"/>
            <a:ext cx="150843" cy="136696"/>
          </a:xfrm>
          <a:prstGeom prst="ellipse">
            <a:avLst/>
          </a:prstGeom>
          <a:solidFill>
            <a:srgbClr val="7030A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7414384" y="4173546"/>
            <a:ext cx="150843" cy="136696"/>
          </a:xfrm>
          <a:prstGeom prst="ellipse">
            <a:avLst/>
          </a:prstGeom>
          <a:solidFill>
            <a:srgbClr val="7030A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 flipH="1">
            <a:off x="10332679" y="4313587"/>
            <a:ext cx="195736" cy="369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247089" y="1994431"/>
            <a:ext cx="582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Существующий газопровод проходит в пределах  границ/по меже земельного участка заявителя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14671" y="1983292"/>
            <a:ext cx="582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Существующий газопровод проходит за границами земельного участка заявителя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198538" y="2445777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вариант подключения </a:t>
            </a:r>
            <a:r>
              <a:rPr lang="ru-RU" sz="1100" b="1" dirty="0">
                <a:solidFill>
                  <a:prstClr val="black"/>
                </a:solidFill>
              </a:rPr>
              <a:t>В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227224" y="2445248"/>
            <a:ext cx="1646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вариант подключения </a:t>
            </a:r>
            <a:r>
              <a:rPr lang="ru-RU" sz="1100" b="1" dirty="0">
                <a:solidFill>
                  <a:prstClr val="black"/>
                </a:solidFill>
              </a:rPr>
              <a:t>Г 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2069341" y="5346476"/>
            <a:ext cx="98275" cy="949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66" name="Прямая со стрелкой 165"/>
          <p:cNvCxnSpPr/>
          <p:nvPr/>
        </p:nvCxnSpPr>
        <p:spPr>
          <a:xfrm flipH="1">
            <a:off x="7565227" y="3505422"/>
            <a:ext cx="1039655" cy="528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/>
          <p:nvPr/>
        </p:nvCxnSpPr>
        <p:spPr>
          <a:xfrm>
            <a:off x="9227224" y="3521978"/>
            <a:ext cx="1313054" cy="453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8565" r="38127" b="11861"/>
          <a:stretch/>
        </p:blipFill>
        <p:spPr>
          <a:xfrm>
            <a:off x="432358" y="5546633"/>
            <a:ext cx="318743" cy="73994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632871" y="3295518"/>
            <a:ext cx="547305" cy="1028515"/>
            <a:chOff x="4632871" y="3295518"/>
            <a:chExt cx="547305" cy="1028515"/>
          </a:xfrm>
        </p:grpSpPr>
        <p:cxnSp>
          <p:nvCxnSpPr>
            <p:cNvPr id="138" name="Прямая соединительная линия 137"/>
            <p:cNvCxnSpPr/>
            <p:nvPr/>
          </p:nvCxnSpPr>
          <p:spPr>
            <a:xfrm flipH="1" flipV="1">
              <a:off x="5180175" y="3388379"/>
              <a:ext cx="1" cy="93565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43" name="Овал 142"/>
            <p:cNvSpPr/>
            <p:nvPr/>
          </p:nvSpPr>
          <p:spPr>
            <a:xfrm>
              <a:off x="4632871" y="3295518"/>
              <a:ext cx="75098" cy="8383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72" name="Прямая соединительная линия 71"/>
            <p:cNvCxnSpPr>
              <a:stCxn id="143" idx="6"/>
            </p:cNvCxnSpPr>
            <p:nvPr/>
          </p:nvCxnSpPr>
          <p:spPr>
            <a:xfrm>
              <a:off x="4707969" y="3337435"/>
              <a:ext cx="460618" cy="6452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3" name="Группа 102"/>
          <p:cNvGrpSpPr/>
          <p:nvPr/>
        </p:nvGrpSpPr>
        <p:grpSpPr>
          <a:xfrm>
            <a:off x="10043892" y="3362906"/>
            <a:ext cx="480084" cy="888729"/>
            <a:chOff x="4632871" y="3295518"/>
            <a:chExt cx="547305" cy="1028515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 flipH="1" flipV="1">
              <a:off x="5180175" y="3388379"/>
              <a:ext cx="1" cy="93565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7" name="Овал 106"/>
            <p:cNvSpPr/>
            <p:nvPr/>
          </p:nvSpPr>
          <p:spPr>
            <a:xfrm>
              <a:off x="4632871" y="3295518"/>
              <a:ext cx="75098" cy="8383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7" name="Прямая соединительная линия 116"/>
            <p:cNvCxnSpPr>
              <a:stCxn id="107" idx="6"/>
            </p:cNvCxnSpPr>
            <p:nvPr/>
          </p:nvCxnSpPr>
          <p:spPr>
            <a:xfrm>
              <a:off x="4707969" y="3337435"/>
              <a:ext cx="460618" cy="64527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4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prstClr val="white"/>
                </a:solidFill>
                <a:latin typeface="Arial Narrow" pitchFamily="34" charset="0"/>
              </a:rPr>
              <a:t>8</a:t>
            </a:r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595082" y="125355"/>
            <a:ext cx="98135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№ 1547. «Точка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подключения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2271" y="692913"/>
            <a:ext cx="117402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Возможное расположение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«Точки подключения»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5287" y="818640"/>
            <a:ext cx="11940514" cy="52207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II</a:t>
            </a:r>
            <a:r>
              <a:rPr lang="ru-RU" sz="1600" b="1" dirty="0"/>
              <a:t>. О заключении договоров о подключении.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Все заявки о подключении заявитель направляет на имя </a:t>
            </a:r>
            <a:r>
              <a:rPr lang="ru-RU" sz="1300" i="1" dirty="0"/>
              <a:t>единого оператора газификации </a:t>
            </a:r>
            <a:r>
              <a:rPr lang="ru-RU" sz="1300" dirty="0"/>
              <a:t>ООО «ГАЗПРОМ ГАЗИФИКЦИЯ</a:t>
            </a:r>
            <a:r>
              <a:rPr lang="ru-RU" sz="1300" dirty="0" smtClean="0"/>
              <a:t>», </a:t>
            </a:r>
            <a:r>
              <a:rPr lang="ru-RU" sz="1300" dirty="0"/>
              <a:t>понятие которого раскрыто в статье 2 №69-ФЗ «О газоснабжении в Российской Федерации</a:t>
            </a:r>
            <a:r>
              <a:rPr lang="ru-RU" sz="1300" dirty="0" smtClean="0"/>
              <a:t>»: </a:t>
            </a:r>
            <a:r>
              <a:rPr lang="ru-RU" sz="1300" i="1" dirty="0" smtClean="0"/>
              <a:t>единый оператор газификации – организация-собственник Единой системы газоснабжения или аффилированное лицо указанной организации</a:t>
            </a:r>
            <a:r>
              <a:rPr lang="ru-RU" sz="1300" dirty="0" smtClean="0"/>
              <a:t>. </a:t>
            </a:r>
            <a:r>
              <a:rPr lang="ru-RU" sz="1300" dirty="0"/>
              <a:t>Договор о подключении является публичным и заключается в письменной форме в з экземплярах</a:t>
            </a:r>
            <a:r>
              <a:rPr lang="ru-RU" sz="13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Сведения</a:t>
            </a:r>
            <a:r>
              <a:rPr lang="ru-RU" sz="1300" dirty="0"/>
              <a:t>, содержащиеся в заявке о подключении,  и прилагаемы к ней документы (пункты 11 и 16).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Закрепляется право заявителя обратиться с просьбой осуществить мероприятия по подключению в границах своего земельного участка силами ГРО (пункт 12). Перечень таких мероприятий заявитель должен отразить в заявке о подключении. В течении </a:t>
            </a:r>
            <a:r>
              <a:rPr lang="ru-RU" sz="1300" i="1" u="sng" dirty="0"/>
              <a:t>5 рабочих дней </a:t>
            </a:r>
            <a:r>
              <a:rPr lang="ru-RU" sz="1300" i="1" dirty="0"/>
              <a:t>необходимо согласовать с заявителем дату доступа к объекту для определения размера платы </a:t>
            </a:r>
            <a:r>
              <a:rPr lang="ru-RU" sz="1300" dirty="0"/>
              <a:t>в границах земельного участка.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Сроки </a:t>
            </a:r>
            <a:r>
              <a:rPr lang="ru-RU" sz="1300" dirty="0"/>
              <a:t>направления проекта договора (5; 15</a:t>
            </a:r>
            <a:r>
              <a:rPr lang="ru-RU" sz="1300" dirty="0" smtClean="0"/>
              <a:t>; 30 </a:t>
            </a:r>
            <a:r>
              <a:rPr lang="ru-RU" sz="1300" dirty="0"/>
              <a:t>рабочих дней и с учетом </a:t>
            </a:r>
            <a:r>
              <a:rPr lang="ru-RU" sz="1300" dirty="0" smtClean="0"/>
              <a:t>п.12 - 3</a:t>
            </a:r>
            <a:r>
              <a:rPr lang="ru-RU" sz="1300" i="1" dirty="0" smtClean="0"/>
              <a:t>0 </a:t>
            </a:r>
            <a:r>
              <a:rPr lang="ru-RU" sz="1300" i="1" dirty="0"/>
              <a:t>календарных дней </a:t>
            </a:r>
            <a:r>
              <a:rPr lang="ru-RU" sz="1300" dirty="0"/>
              <a:t>(пункт 28</a:t>
            </a:r>
            <a:r>
              <a:rPr lang="ru-RU" sz="1300" dirty="0" smtClean="0"/>
              <a:t>)).</a:t>
            </a:r>
            <a:endParaRPr lang="ru-RU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Основания </a:t>
            </a:r>
            <a:r>
              <a:rPr lang="ru-RU" sz="1300" dirty="0"/>
              <a:t>для выдачи мотивированных отказов от заключения </a:t>
            </a:r>
            <a:r>
              <a:rPr lang="ru-RU" sz="1300" dirty="0" smtClean="0"/>
              <a:t>договоров. Выделяются </a:t>
            </a:r>
            <a:r>
              <a:rPr lang="ru-RU" sz="1300" dirty="0"/>
              <a:t>причины отсутствия технической возможности </a:t>
            </a:r>
            <a:r>
              <a:rPr lang="ru-RU" sz="1300" dirty="0" smtClean="0"/>
              <a:t>подключения: </a:t>
            </a:r>
            <a:r>
              <a:rPr lang="ru-RU" sz="1300" i="1" dirty="0" smtClean="0"/>
              <a:t>отсутствие </a:t>
            </a:r>
            <a:r>
              <a:rPr lang="ru-RU" sz="1300" i="1" dirty="0"/>
              <a:t>пропускной способности сети газораспределения либо газотранспортной системы - </a:t>
            </a:r>
            <a:r>
              <a:rPr lang="ru-RU" sz="1300" i="1" dirty="0" smtClean="0"/>
              <a:t>ГРС</a:t>
            </a:r>
            <a:r>
              <a:rPr lang="ru-RU" sz="1300" dirty="0" smtClean="0"/>
              <a:t>. </a:t>
            </a:r>
            <a:r>
              <a:rPr lang="ru-RU" sz="1300" dirty="0"/>
              <a:t>Определяется порядок рассмотрения </a:t>
            </a:r>
            <a:r>
              <a:rPr lang="ru-RU" sz="1300" dirty="0" smtClean="0"/>
              <a:t>органом государственной власти субъекта РФ - Минстроем </a:t>
            </a:r>
            <a:r>
              <a:rPr lang="ru-RU" sz="1300" dirty="0"/>
              <a:t>области предложений по внесению изменений в программу газификации</a:t>
            </a:r>
            <a:r>
              <a:rPr lang="ru-RU" sz="1300" dirty="0" smtClean="0"/>
              <a:t>. При положительном решении исполнитель </a:t>
            </a:r>
            <a:r>
              <a:rPr lang="ru-RU" sz="1300" u="sng" dirty="0" smtClean="0"/>
              <a:t>в течении 10 рабочих дней </a:t>
            </a:r>
            <a:r>
              <a:rPr lang="ru-RU" sz="1300" dirty="0" smtClean="0"/>
              <a:t>со дня поступления информации о внесении изменений в программу газификации, не но ранее даты вступления указанного решения в силу </a:t>
            </a:r>
            <a:r>
              <a:rPr lang="ru-RU" sz="1300" u="sng" dirty="0" smtClean="0"/>
              <a:t>выдает заявителю договор о подключении (пункт 38</a:t>
            </a:r>
            <a:r>
              <a:rPr lang="ru-RU" sz="1300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i="1" dirty="0" smtClean="0"/>
              <a:t>После получения мотивированного отказа заявитель может </a:t>
            </a:r>
            <a:r>
              <a:rPr lang="ru-RU" sz="1300" dirty="0" smtClean="0"/>
              <a:t>обратиться с подтверждением готовности осуществить подключение </a:t>
            </a:r>
            <a:r>
              <a:rPr lang="ru-RU" sz="1300" i="1" dirty="0" smtClean="0"/>
              <a:t>по индивидуальному проекту </a:t>
            </a:r>
            <a:r>
              <a:rPr lang="ru-RU" sz="1300" dirty="0" smtClean="0"/>
              <a:t>с возмещением расходов, после чего исполнитель </a:t>
            </a:r>
            <a:r>
              <a:rPr lang="ru-RU" sz="1300" u="sng" dirty="0"/>
              <a:t>в течении 10 рабочих дней </a:t>
            </a:r>
            <a:r>
              <a:rPr lang="ru-RU" sz="1300" u="sng" dirty="0" smtClean="0"/>
              <a:t>обязан выдать </a:t>
            </a:r>
            <a:r>
              <a:rPr lang="ru-RU" sz="1300" dirty="0" smtClean="0"/>
              <a:t>заявителю договор о подключении (пункт 40).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Содержание технических условий (пункт 42).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Порядок взаимодействия исполнителя  с основным абонентом, в случае если подключение возможно только к существующим сетям основного абонента.  Отводится 3 рабочих дня для направления запроса к основному абоненту и столько же для направление ответа. </a:t>
            </a:r>
            <a:r>
              <a:rPr lang="ru-RU" sz="1300" i="1" dirty="0" smtClean="0"/>
              <a:t>Основной абонент (юридическое лицо) не вправе препятствовать подключению к принадлежащим ему сетям</a:t>
            </a:r>
            <a:r>
              <a:rPr lang="ru-RU" sz="1300" dirty="0" smtClean="0"/>
              <a:t>  (пункт 48).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Существенные условия договора о подключении – 13 подпунктов (пункт 52).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629587" y="102995"/>
            <a:ext cx="98135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подключения № 1547. Раздел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032000" y="6361383"/>
            <a:ext cx="48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prstClr val="white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273051" y="6362700"/>
            <a:ext cx="1983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ED43BC4-56E2-4CD6-A4F9-8E02CACB3D8D}" type="slidenum">
              <a:rPr lang="ru-RU" altLang="ru-RU" sz="2000" b="1" smtClean="0">
                <a:solidFill>
                  <a:prstClr val="white"/>
                </a:solidFill>
                <a:latin typeface="Arial Narrow" pitchFamily="34" charset="0"/>
              </a:rPr>
              <a:t>9</a:t>
            </a:fld>
            <a:endParaRPr lang="ru-RU" altLang="ru-RU" sz="20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590530" y="6317983"/>
            <a:ext cx="9525000" cy="507831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Семинар АНО ДПО «</a:t>
            </a:r>
            <a:r>
              <a:rPr lang="ru-RU" sz="900" cap="all" dirty="0" err="1" smtClean="0">
                <a:solidFill>
                  <a:schemeClr val="bg1"/>
                </a:solidFill>
                <a:latin typeface="Arial Narrow" pitchFamily="34" charset="0"/>
              </a:rPr>
              <a:t>ВЕРиФИС</a:t>
            </a: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 «Нормативно-правовое регулирование подключения и безопасности сетей </a:t>
            </a:r>
          </a:p>
          <a:p>
            <a:pPr>
              <a:defRPr/>
            </a:pPr>
            <a:r>
              <a:rPr lang="ru-RU" sz="900" cap="all" dirty="0">
                <a:solidFill>
                  <a:schemeClr val="bg1"/>
                </a:solidFill>
                <a:latin typeface="Arial Narrow" pitchFamily="34" charset="0"/>
              </a:rPr>
              <a:t>газораспределения и газопотребления»</a:t>
            </a:r>
          </a:p>
        </p:txBody>
      </p:sp>
    </p:spTree>
    <p:extLst>
      <p:ext uri="{BB962C8B-B14F-4D97-AF65-F5344CB8AC3E}">
        <p14:creationId xmlns:p14="http://schemas.microsoft.com/office/powerpoint/2010/main" val="35379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Газпр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dirty="0" smtClean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sz="2400" b="1" cap="all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 Газпром" id="{32ADED75-3BC9-4B7F-B8E4-433CE2956558}" vid="{46367C9B-A9A6-4373-A73D-8F4E7D195620}"/>
    </a:ext>
  </a:extLst>
</a:theme>
</file>

<file path=ppt/theme/theme2.xml><?xml version="1.0" encoding="utf-8"?>
<a:theme xmlns:a="http://schemas.openxmlformats.org/drawingml/2006/main" name="11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Газпр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dirty="0" smtClean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sz="2400" b="1" cap="all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 Газпром" id="{32ADED75-3BC9-4B7F-B8E4-433CE2956558}" vid="{46367C9B-A9A6-4373-A73D-8F4E7D195620}"/>
    </a:ext>
  </a:extLst>
</a:theme>
</file>

<file path=ppt/theme/theme4.xml><?xml version="1.0" encoding="utf-8"?>
<a:theme xmlns:a="http://schemas.openxmlformats.org/drawingml/2006/main" name="2_Тема Газпр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dirty="0" smtClean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sz="2400" b="1" cap="all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 Газпром" id="{32ADED75-3BC9-4B7F-B8E4-433CE2956558}" vid="{46367C9B-A9A6-4373-A73D-8F4E7D195620}"/>
    </a:ext>
  </a:extLst>
</a:theme>
</file>

<file path=ppt/theme/theme5.xml><?xml version="1.0" encoding="utf-8"?>
<a:theme xmlns:a="http://schemas.openxmlformats.org/drawingml/2006/main" name="3_Тема Газпр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dirty="0" smtClean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sz="2400" b="1" cap="all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 Газпром" id="{32ADED75-3BC9-4B7F-B8E4-433CE2956558}" vid="{46367C9B-A9A6-4373-A73D-8F4E7D195620}"/>
    </a:ext>
  </a:extLst>
</a:theme>
</file>

<file path=ppt/theme/theme6.xml><?xml version="1.0" encoding="utf-8"?>
<a:theme xmlns:a="http://schemas.openxmlformats.org/drawingml/2006/main" name="4_Тема Газпр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dirty="0" smtClean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sz="2400" b="1" cap="all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 Газпром" id="{32ADED75-3BC9-4B7F-B8E4-433CE2956558}" vid="{46367C9B-A9A6-4373-A73D-8F4E7D195620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Газпром</Template>
  <TotalTime>22164</TotalTime>
  <Words>3357</Words>
  <Application>Microsoft Office PowerPoint</Application>
  <PresentationFormat>Широкоэкранный</PresentationFormat>
  <Paragraphs>340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Wingdings</vt:lpstr>
      <vt:lpstr>Тема Газпром</vt:lpstr>
      <vt:lpstr>11_Специальное оформление</vt:lpstr>
      <vt:lpstr>1_Тема Газпром</vt:lpstr>
      <vt:lpstr>2_Тема Газпром</vt:lpstr>
      <vt:lpstr>3_Тема Газпром</vt:lpstr>
      <vt:lpstr>4_Тема Газпром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Куторкин Р.Г.</dc:creator>
  <cp:lastModifiedBy>Пикалова Е.В.</cp:lastModifiedBy>
  <cp:revision>1363</cp:revision>
  <cp:lastPrinted>2022-08-09T09:49:50Z</cp:lastPrinted>
  <dcterms:created xsi:type="dcterms:W3CDTF">2017-11-03T09:03:35Z</dcterms:created>
  <dcterms:modified xsi:type="dcterms:W3CDTF">2022-08-12T03:37:16Z</dcterms:modified>
</cp:coreProperties>
</file>